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  <p:sldMasterId id="2147483924" r:id="rId2"/>
  </p:sldMasterIdLst>
  <p:notesMasterIdLst>
    <p:notesMasterId r:id="rId35"/>
  </p:notesMasterIdLst>
  <p:handoutMasterIdLst>
    <p:handoutMasterId r:id="rId36"/>
  </p:handoutMasterIdLst>
  <p:sldIdLst>
    <p:sldId id="405" r:id="rId3"/>
    <p:sldId id="404" r:id="rId4"/>
    <p:sldId id="371" r:id="rId5"/>
    <p:sldId id="391" r:id="rId6"/>
    <p:sldId id="390" r:id="rId7"/>
    <p:sldId id="378" r:id="rId8"/>
    <p:sldId id="398" r:id="rId9"/>
    <p:sldId id="372" r:id="rId10"/>
    <p:sldId id="286" r:id="rId11"/>
    <p:sldId id="315" r:id="rId12"/>
    <p:sldId id="408" r:id="rId13"/>
    <p:sldId id="409" r:id="rId14"/>
    <p:sldId id="304" r:id="rId15"/>
    <p:sldId id="306" r:id="rId16"/>
    <p:sldId id="307" r:id="rId17"/>
    <p:sldId id="384" r:id="rId18"/>
    <p:sldId id="385" r:id="rId19"/>
    <p:sldId id="386" r:id="rId20"/>
    <p:sldId id="387" r:id="rId21"/>
    <p:sldId id="389" r:id="rId22"/>
    <p:sldId id="383" r:id="rId23"/>
    <p:sldId id="418" r:id="rId24"/>
    <p:sldId id="410" r:id="rId25"/>
    <p:sldId id="411" r:id="rId26"/>
    <p:sldId id="412" r:id="rId27"/>
    <p:sldId id="413" r:id="rId28"/>
    <p:sldId id="414" r:id="rId29"/>
    <p:sldId id="420" r:id="rId30"/>
    <p:sldId id="415" r:id="rId31"/>
    <p:sldId id="416" r:id="rId32"/>
    <p:sldId id="419" r:id="rId33"/>
    <p:sldId id="400" r:id="rId34"/>
  </p:sldIdLst>
  <p:sldSz cx="9144000" cy="6858000" type="screen4x3"/>
  <p:notesSz cx="6662738" cy="9832975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nuela de Jesus Pereira  Condado" initials="MdJP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3C37B"/>
    <a:srgbClr val="31859C"/>
    <a:srgbClr val="DEE8F2"/>
    <a:srgbClr val="B7DEE8"/>
    <a:srgbClr val="EEF3F8"/>
    <a:srgbClr val="246172"/>
    <a:srgbClr val="3F3F3F"/>
    <a:srgbClr val="5C5C5C"/>
    <a:srgbClr val="BC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56" autoAdjust="0"/>
    <p:restoredTop sz="91079" autoAdjust="0"/>
  </p:normalViewPr>
  <p:slideViewPr>
    <p:cSldViewPr>
      <p:cViewPr>
        <p:scale>
          <a:sx n="66" d="100"/>
          <a:sy n="66" d="100"/>
        </p:scale>
        <p:origin x="-1974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0-15T00:14:54.002" idx="1">
    <p:pos x="10" y="10"/>
    <p:text>kkkkkkkkk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7" cy="491649"/>
          </a:xfrm>
          <a:prstGeom prst="rect">
            <a:avLst/>
          </a:prstGeom>
        </p:spPr>
        <p:txBody>
          <a:bodyPr vert="horz" lIns="90146" tIns="45073" rIns="90146" bIns="45073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774009" y="0"/>
            <a:ext cx="2887187" cy="491649"/>
          </a:xfrm>
          <a:prstGeom prst="rect">
            <a:avLst/>
          </a:prstGeom>
        </p:spPr>
        <p:txBody>
          <a:bodyPr vert="horz" lIns="90146" tIns="45073" rIns="90146" bIns="45073" rtlCol="0"/>
          <a:lstStyle>
            <a:lvl1pPr algn="r">
              <a:defRPr sz="1200"/>
            </a:lvl1pPr>
          </a:lstStyle>
          <a:p>
            <a:fld id="{25D273B5-F457-48EC-94F5-C147B62DAA5A}" type="datetimeFigureOut">
              <a:rPr lang="pt-PT" smtClean="0"/>
              <a:t>16-10-2014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339620"/>
            <a:ext cx="2887187" cy="491649"/>
          </a:xfrm>
          <a:prstGeom prst="rect">
            <a:avLst/>
          </a:prstGeom>
        </p:spPr>
        <p:txBody>
          <a:bodyPr vert="horz" lIns="90146" tIns="45073" rIns="90146" bIns="45073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774009" y="9339620"/>
            <a:ext cx="2887187" cy="491649"/>
          </a:xfrm>
          <a:prstGeom prst="rect">
            <a:avLst/>
          </a:prstGeom>
        </p:spPr>
        <p:txBody>
          <a:bodyPr vert="horz" lIns="90146" tIns="45073" rIns="90146" bIns="45073" rtlCol="0" anchor="b"/>
          <a:lstStyle>
            <a:lvl1pPr algn="r">
              <a:defRPr sz="1200"/>
            </a:lvl1pPr>
          </a:lstStyle>
          <a:p>
            <a:fld id="{21010525-AC3F-46CF-9F9A-07ABAFB9CC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8586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6498" cy="492199"/>
          </a:xfrm>
          <a:prstGeom prst="rect">
            <a:avLst/>
          </a:prstGeom>
        </p:spPr>
        <p:txBody>
          <a:bodyPr vert="horz" lIns="90146" tIns="45073" rIns="90146" bIns="45073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774654" y="0"/>
            <a:ext cx="2886498" cy="492199"/>
          </a:xfrm>
          <a:prstGeom prst="rect">
            <a:avLst/>
          </a:prstGeom>
        </p:spPr>
        <p:txBody>
          <a:bodyPr vert="horz" lIns="90146" tIns="45073" rIns="90146" bIns="45073" rtlCol="0"/>
          <a:lstStyle>
            <a:lvl1pPr algn="r">
              <a:defRPr sz="1200"/>
            </a:lvl1pPr>
          </a:lstStyle>
          <a:p>
            <a:fld id="{8CC03FD4-95BD-4BE9-A9A0-C2F8F521F7A4}" type="datetimeFigureOut">
              <a:rPr lang="pt-PT" smtClean="0"/>
              <a:t>16-10-2014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871538" y="736600"/>
            <a:ext cx="4919662" cy="3689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46" tIns="45073" rIns="90146" bIns="45073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66115" y="4670390"/>
            <a:ext cx="5330509" cy="4425074"/>
          </a:xfrm>
          <a:prstGeom prst="rect">
            <a:avLst/>
          </a:prstGeom>
        </p:spPr>
        <p:txBody>
          <a:bodyPr vert="horz" lIns="90146" tIns="45073" rIns="90146" bIns="45073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1" y="9339205"/>
            <a:ext cx="2886498" cy="492198"/>
          </a:xfrm>
          <a:prstGeom prst="rect">
            <a:avLst/>
          </a:prstGeom>
        </p:spPr>
        <p:txBody>
          <a:bodyPr vert="horz" lIns="90146" tIns="45073" rIns="90146" bIns="45073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774654" y="9339205"/>
            <a:ext cx="2886498" cy="492198"/>
          </a:xfrm>
          <a:prstGeom prst="rect">
            <a:avLst/>
          </a:prstGeom>
        </p:spPr>
        <p:txBody>
          <a:bodyPr vert="horz" lIns="90146" tIns="45073" rIns="90146" bIns="45073" rtlCol="0" anchor="b"/>
          <a:lstStyle>
            <a:lvl1pPr algn="r">
              <a:defRPr sz="1200"/>
            </a:lvl1pPr>
          </a:lstStyle>
          <a:p>
            <a:fld id="{FA012F03-3C8A-492A-8188-67AF2838E0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6863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98384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Por outro lado apresenta um conjunto de fragilidades estruturais</a:t>
            </a:r>
          </a:p>
          <a:p>
            <a:r>
              <a:rPr lang="pt-PT" dirty="0" smtClean="0"/>
              <a:t>Tecido produtivo envelhecido e com pouca formação, idade média dos agricultores 63 anos.</a:t>
            </a:r>
          </a:p>
          <a:p>
            <a:r>
              <a:rPr lang="pt-PT" dirty="0" smtClean="0"/>
              <a:t>Só 2% dos agricultores tem menos de 35 anos – proporção mais baixa de todos os estados membros da EU.</a:t>
            </a:r>
          </a:p>
          <a:p>
            <a:r>
              <a:rPr lang="pt-PT" dirty="0" smtClean="0"/>
              <a:t>E relativamente à educação só 74% dos produtores tem ensino básico e inferior.</a:t>
            </a:r>
          </a:p>
          <a:p>
            <a:r>
              <a:rPr lang="pt-PT" dirty="0" smtClean="0"/>
              <a:t>Peso significativo da população</a:t>
            </a:r>
            <a:r>
              <a:rPr lang="pt-PT" baseline="0" dirty="0" smtClean="0"/>
              <a:t> agrícola nas zonas rurais Portugal 278.114  norte 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9184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A situação</a:t>
            </a:r>
            <a:r>
              <a:rPr lang="pt-PT" baseline="0" dirty="0" smtClean="0"/>
              <a:t> do CAF do Alto Minho não é muito diferente.</a:t>
            </a:r>
          </a:p>
          <a:p>
            <a:r>
              <a:rPr lang="pt-PT" baseline="0" dirty="0" smtClean="0"/>
              <a:t>12495 agricultores</a:t>
            </a:r>
          </a:p>
          <a:p>
            <a:r>
              <a:rPr lang="pt-PT" baseline="0" dirty="0" smtClean="0"/>
              <a:t>Ponte de lima 2777</a:t>
            </a:r>
          </a:p>
          <a:p>
            <a:r>
              <a:rPr lang="pt-PT" dirty="0" smtClean="0"/>
              <a:t>Por outro lado apresenta um conjunto de fragilidades estruturais</a:t>
            </a:r>
          </a:p>
          <a:p>
            <a:r>
              <a:rPr lang="pt-PT" dirty="0" smtClean="0"/>
              <a:t>Tecido produtivo envelhecido e com pouca formação, idade média dos agricultores 63 anos.</a:t>
            </a:r>
          </a:p>
          <a:p>
            <a:r>
              <a:rPr lang="pt-PT" dirty="0" smtClean="0"/>
              <a:t>Só 2% dos agricultores tem menos de 35 anos – proporção mais baixa de todos os estados membros da EU.</a:t>
            </a:r>
          </a:p>
          <a:p>
            <a:r>
              <a:rPr lang="pt-PT" dirty="0" smtClean="0"/>
              <a:t>E relativamente à educação só 74% dos produtores tem ensino básico em inferior.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91843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A</a:t>
            </a:r>
            <a:r>
              <a:rPr lang="pt-PT" baseline="0" dirty="0" smtClean="0"/>
              <a:t> agricultura, apesar de alguns dados positivos recentes, registou durante longo </a:t>
            </a:r>
            <a:r>
              <a:rPr lang="pt-PT" baseline="0" dirty="0" err="1" smtClean="0"/>
              <a:t>periodo</a:t>
            </a:r>
            <a:r>
              <a:rPr lang="pt-PT" baseline="0" dirty="0" smtClean="0"/>
              <a:t> uma reduzida capacidade em aumentar o produto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91843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3316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6812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O acordo de parceria estabelece as principais linhas de intervenção dos FEEI – Fundo Europeus Estruturais e de Investimento no ciclo</a:t>
            </a:r>
            <a:r>
              <a:rPr lang="pt-PT" baseline="0" dirty="0" smtClean="0"/>
              <a:t> 2014 2020.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08465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Apresenta-se de seguida a delimitação operacional entre os fundos da politica de coesão (FSE, FEDER, e FC), com o Desenvolvimento rural ou seja o FEADER, para  determinados tipos</a:t>
            </a:r>
            <a:r>
              <a:rPr lang="pt-PT" baseline="0" dirty="0" smtClean="0"/>
              <a:t> de intervenção</a:t>
            </a:r>
            <a:r>
              <a:rPr lang="pt-PT" dirty="0" smtClean="0"/>
              <a:t>.</a:t>
            </a:r>
          </a:p>
          <a:p>
            <a:r>
              <a:rPr lang="pt-PT" dirty="0" smtClean="0"/>
              <a:t>Fundos da politica de coesão</a:t>
            </a:r>
            <a:r>
              <a:rPr lang="pt-PT" baseline="0" dirty="0" smtClean="0"/>
              <a:t> – formação/ação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88977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Quadro Estratégico Comum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48489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92230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19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8101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A Politica</a:t>
            </a:r>
            <a:r>
              <a:rPr lang="pt-PT" baseline="0" dirty="0" smtClean="0"/>
              <a:t> Agrícola Comum da EU tem </a:t>
            </a:r>
            <a:r>
              <a:rPr lang="pt-PT" baseline="0" dirty="0" err="1" smtClean="0"/>
              <a:t>evoluido</a:t>
            </a:r>
            <a:r>
              <a:rPr lang="pt-PT" baseline="0" dirty="0" smtClean="0"/>
              <a:t> ao longo dos vários quadros de programação, para dar resposta aos problemas das zonas rurais. Em concreto a PAC do pós 2013 visa garantir o abastecimento alimentar, proteger o ambiente e desenvolver as zonas rurais de forma sustentável.</a:t>
            </a:r>
          </a:p>
          <a:p>
            <a:r>
              <a:rPr lang="pt-PT" baseline="0" dirty="0" smtClean="0"/>
              <a:t>Este grande objetivo esta subjacente e imanente a toda a programação da PAC para o </a:t>
            </a:r>
            <a:r>
              <a:rPr lang="pt-PT" baseline="0" dirty="0" err="1" smtClean="0"/>
              <a:t>periodo</a:t>
            </a:r>
            <a:r>
              <a:rPr lang="pt-PT" baseline="0" dirty="0" smtClean="0"/>
              <a:t> 2014-2020.</a:t>
            </a:r>
          </a:p>
          <a:p>
            <a:r>
              <a:rPr lang="pt-PT" baseline="0" dirty="0" smtClean="0"/>
              <a:t>Esta comunicação vai centrar-se assim nos (slide)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449019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O DBC  visa especialmente</a:t>
            </a:r>
            <a:r>
              <a:rPr lang="pt-PT" baseline="0" dirty="0" smtClean="0"/>
              <a:t> promover, em territórios específicos, a concertação estratégica e operacional entre parceiros, focalizada no empreendedorismo. 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20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06083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21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28610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22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19467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28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10164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32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159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A PAC pós 2013 enfrenta desafios </a:t>
            </a:r>
            <a:r>
              <a:rPr lang="pt-PT" dirty="0" err="1" smtClean="0"/>
              <a:t>multiplos</a:t>
            </a:r>
            <a:r>
              <a:rPr lang="pt-PT" dirty="0" smtClean="0"/>
              <a:t>.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3806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Económicos, Ambientais, Territoriais, enfrentados</a:t>
            </a:r>
            <a:r>
              <a:rPr lang="pt-PT" baseline="0" dirty="0" smtClean="0"/>
              <a:t> com um conjunto de objetivos de politica, designadamente--- o que se traduzirá, como esperamos num Aumento da competitividade, na melhoria da sustentabilidade e numa maior eficácia.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6268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9204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baseline="0" dirty="0" smtClean="0"/>
              <a:t>A PAC 2014-2020 operacionaliza-se através de 3 grandes instrumentos:</a:t>
            </a:r>
          </a:p>
          <a:p>
            <a:r>
              <a:rPr lang="pt-PT" baseline="0" dirty="0" smtClean="0"/>
              <a:t>Os pagamentos diretos aos agricultores, onde se enquadram algumas tipologias de </a:t>
            </a:r>
            <a:r>
              <a:rPr lang="pt-PT" baseline="0" dirty="0" err="1" smtClean="0"/>
              <a:t>subsidios</a:t>
            </a:r>
            <a:r>
              <a:rPr lang="pt-PT" baseline="0" dirty="0" smtClean="0"/>
              <a:t>, as medidas de Mercado enquadrados no primeiro pilar e o Desenvolvimento Rural relativo ao primeiro Pilar.</a:t>
            </a:r>
          </a:p>
          <a:p>
            <a:r>
              <a:rPr lang="pt-PT" baseline="0" dirty="0" smtClean="0"/>
              <a:t>Haverá flexibilidade entre os dois Pilares</a:t>
            </a:r>
          </a:p>
          <a:p>
            <a:r>
              <a:rPr lang="pt-PT" baseline="0" dirty="0" smtClean="0"/>
              <a:t>Todos sujeitos a regras de financiamento, gestão e controlo.</a:t>
            </a:r>
          </a:p>
          <a:p>
            <a:r>
              <a:rPr lang="pt-PT" baseline="0" dirty="0" smtClean="0"/>
              <a:t>Em Dezembro de 2013 foram publicados os 4 regulamentos base da PAC:</a:t>
            </a:r>
          </a:p>
          <a:p>
            <a:r>
              <a:rPr lang="pt-PT" baseline="0" dirty="0" smtClean="0"/>
              <a:t>Pagamentos Diretos aos Agricultores</a:t>
            </a:r>
          </a:p>
          <a:p>
            <a:r>
              <a:rPr lang="pt-PT" baseline="0" dirty="0" smtClean="0"/>
              <a:t>Desenvolvimento Rural</a:t>
            </a:r>
          </a:p>
          <a:p>
            <a:r>
              <a:rPr lang="pt-PT" baseline="0" dirty="0" smtClean="0"/>
              <a:t>Medidas de Mercado</a:t>
            </a:r>
          </a:p>
          <a:p>
            <a:r>
              <a:rPr lang="pt-PT" baseline="0" dirty="0" smtClean="0"/>
              <a:t>Financiamento, Gestão e Acompanhamento da PAC</a:t>
            </a:r>
          </a:p>
          <a:p>
            <a:r>
              <a:rPr lang="pt-PT" baseline="0" dirty="0" smtClean="0"/>
              <a:t>Regulamento de Transição que estabelece as disposições transitórias a serem aplicadas em 2014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6484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O envelope</a:t>
            </a:r>
            <a:r>
              <a:rPr lang="pt-PT" baseline="0" dirty="0" smtClean="0"/>
              <a:t> financeiro da PAC prevê para os pagamentos diretos…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6066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Portugal enfrenta um conjunto de desafios importantes atendendo às </a:t>
            </a:r>
            <a:r>
              <a:rPr lang="pt-PT" dirty="0" err="1" smtClean="0"/>
              <a:t>caracteristicas</a:t>
            </a:r>
            <a:r>
              <a:rPr lang="pt-PT" dirty="0" smtClean="0"/>
              <a:t> do complexo agro florestal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49194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871538" y="736600"/>
            <a:ext cx="4919662" cy="368935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Estes dados</a:t>
            </a:r>
            <a:r>
              <a:rPr lang="pt-PT" baseline="0" dirty="0" smtClean="0"/>
              <a:t> traduzem a </a:t>
            </a:r>
            <a:r>
              <a:rPr lang="pt-PT" baseline="0" dirty="0" err="1" smtClean="0"/>
              <a:t>importancia</a:t>
            </a:r>
            <a:r>
              <a:rPr lang="pt-PT" baseline="0" dirty="0" smtClean="0"/>
              <a:t> do complexo agro florestal no território, na economia e na sociedade:</a:t>
            </a:r>
          </a:p>
          <a:p>
            <a:r>
              <a:rPr lang="pt-PT" dirty="0" smtClean="0"/>
              <a:t>70% do território está ocupado por </a:t>
            </a:r>
            <a:r>
              <a:rPr lang="pt-PT" dirty="0" err="1" smtClean="0"/>
              <a:t>àrea</a:t>
            </a:r>
            <a:r>
              <a:rPr lang="pt-PT" dirty="0" smtClean="0"/>
              <a:t> agrícola e floresta</a:t>
            </a:r>
          </a:p>
          <a:p>
            <a:r>
              <a:rPr lang="pt-PT" dirty="0" smtClean="0"/>
              <a:t>Gera 6% do PIB (valor monetário de todos os bens ou serviços produzidos numa</a:t>
            </a:r>
            <a:r>
              <a:rPr lang="pt-PT" baseline="0" dirty="0" smtClean="0"/>
              <a:t> região</a:t>
            </a:r>
            <a:r>
              <a:rPr lang="pt-PT" dirty="0" smtClean="0"/>
              <a:t> durante um determinado </a:t>
            </a:r>
            <a:r>
              <a:rPr lang="pt-PT" dirty="0" err="1" smtClean="0"/>
              <a:t>periodo</a:t>
            </a:r>
            <a:r>
              <a:rPr lang="pt-PT" dirty="0" smtClean="0"/>
              <a:t>).</a:t>
            </a:r>
          </a:p>
          <a:p>
            <a:r>
              <a:rPr lang="pt-PT" dirty="0" smtClean="0"/>
              <a:t>Enquanto setor exportador tem</a:t>
            </a:r>
            <a:r>
              <a:rPr lang="pt-PT" baseline="0" dirty="0" smtClean="0"/>
              <a:t> um ritmo de crescimento superior ao conjunto da economia, representando 15% das exportações. Embora globalmente o saldo da balança agroflorestal seja negativo, apesar de dentro deste o saldo do setor florestal ser positivo, tem apresentado melhorias significativas.</a:t>
            </a:r>
          </a:p>
          <a:p>
            <a:r>
              <a:rPr lang="pt-PT" baseline="0" dirty="0" smtClean="0"/>
              <a:t>O emprego do CAF representa ainda cerca de 11% do emprego total </a:t>
            </a:r>
            <a:r>
              <a:rPr lang="pt-PT" baseline="0" dirty="0" err="1" smtClean="0"/>
              <a:t>portugues</a:t>
            </a:r>
            <a:r>
              <a:rPr lang="pt-PT" baseline="0" dirty="0" smtClean="0"/>
              <a:t>, sendo a agricultura o grande empregador com cerca de 10%.</a:t>
            </a:r>
            <a:endParaRPr lang="pt-PT" dirty="0" smtClean="0"/>
          </a:p>
          <a:p>
            <a:r>
              <a:rPr lang="pt-PT" dirty="0" smtClean="0"/>
              <a:t>O CAF é caraterizado ainda por uma grande diversidade estrutural, dominam as pequenas explorações. No entanto os seus contributos relativos são diferenciados em função das suas </a:t>
            </a:r>
            <a:r>
              <a:rPr lang="pt-PT" dirty="0" err="1" smtClean="0"/>
              <a:t>caracteristicas</a:t>
            </a:r>
            <a:r>
              <a:rPr lang="pt-PT" dirty="0" smtClean="0"/>
              <a:t>,</a:t>
            </a:r>
            <a:r>
              <a:rPr lang="pt-PT" baseline="0" dirty="0" smtClean="0"/>
              <a:t> se as grandes tem um papel importante em termos de competitividade, as pequenas, </a:t>
            </a:r>
            <a:r>
              <a:rPr lang="pt-PT" baseline="0" dirty="0" err="1" smtClean="0"/>
              <a:t>caracteristicas</a:t>
            </a:r>
            <a:r>
              <a:rPr lang="pt-PT" baseline="0" dirty="0" smtClean="0"/>
              <a:t> do nosso território, são essenciais num ótica de preservação, representando uma parte importante da oferta de bens, conferem capacidade de resiliência </a:t>
            </a:r>
            <a:r>
              <a:rPr lang="pt-PT" baseline="0" dirty="0" err="1" smtClean="0"/>
              <a:t>economica</a:t>
            </a:r>
            <a:r>
              <a:rPr lang="pt-PT" baseline="0" dirty="0" smtClean="0"/>
              <a:t> e coesão social e territorial. </a:t>
            </a:r>
            <a:endParaRPr lang="pt-PT" dirty="0" smtClean="0"/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2F03-3C8A-492A-8188-67AF2838E0D5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2428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2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2C6D-AE0E-4FB0-8B75-2ED76B88D37C}" type="datetime1">
              <a:rPr lang="pt-PT" smtClean="0"/>
              <a:t>16-10-2014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4DB3-ED5F-4383-8966-5C1DC8D88804}" type="datetime1">
              <a:rPr lang="pt-PT" smtClean="0"/>
              <a:t>16-10-2014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E6410-19E4-4DA3-A4A0-75E8124C52A6}" type="datetime1">
              <a:rPr lang="pt-PT" smtClean="0"/>
              <a:t>16-10-2014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4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2"/>
            <a:ext cx="6019800" cy="448733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2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2C6D-AE0E-4FB0-8B75-2ED76B88D37C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214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DD41-D0E8-434E-B003-871D2993E66A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72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44" y="4203593"/>
            <a:ext cx="2876429" cy="714027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4C4A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89"/>
            <a:ext cx="5544515" cy="85013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4C4A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30" y="4087564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4C4A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6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4C4A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7"/>
            <a:ext cx="8723376" cy="132987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4C4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9" y="1437452"/>
            <a:ext cx="6417735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B26C9-7344-4DCE-B2A1-847DB2ED6E06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594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98FA-5BA6-470C-A941-5B6D3E65F918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18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3"/>
            <a:ext cx="3822192" cy="639763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7" y="3429004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3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4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69AC-9A18-4C3B-BFB2-780EB3CBDD5A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287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5B0F-84B8-4164-AE39-AD456D3E589A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713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3"/>
            <a:ext cx="8723376" cy="132987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D3866-BC32-41E1-B2A5-45FC4EB369D1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33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1316-3D2A-4577-A3FE-ED9096314191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5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75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DD41-D0E8-434E-B003-871D2993E66A}" type="datetime1">
              <a:rPr lang="pt-PT" smtClean="0"/>
              <a:t>16-10-2014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60" y="338669"/>
            <a:ext cx="3812645" cy="242993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7" y="2785537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11991-29A0-4BAA-ABE5-3407DC344CC0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085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4DB3-ED5F-4383-8966-5C1DC8D88804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23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E6410-19E4-4DA3-A4A0-75E8124C52A6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4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2"/>
            <a:ext cx="6019800" cy="448733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38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44" y="4203593"/>
            <a:ext cx="2876429" cy="714027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89"/>
            <a:ext cx="5544515" cy="85013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30" y="4087564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6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7"/>
            <a:ext cx="8723376" cy="132987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9" y="1437452"/>
            <a:ext cx="6417735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B26C9-7344-4DCE-B2A1-847DB2ED6E06}" type="datetime1">
              <a:rPr lang="pt-PT" smtClean="0"/>
              <a:t>16-10-2014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98FA-5BA6-470C-A941-5B6D3E65F918}" type="datetime1">
              <a:rPr lang="pt-PT" smtClean="0"/>
              <a:t>16-10-2014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3"/>
            <a:ext cx="3822192" cy="639763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7" y="3429004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3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4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69AC-9A18-4C3B-BFB2-780EB3CBDD5A}" type="datetime1">
              <a:rPr lang="pt-PT" smtClean="0"/>
              <a:t>16-10-2014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5B0F-84B8-4164-AE39-AD456D3E589A}" type="datetime1">
              <a:rPr lang="pt-PT" smtClean="0"/>
              <a:t>16-10-2014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3"/>
            <a:ext cx="8723376" cy="132987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D3866-BC32-41E1-B2A5-45FC4EB369D1}" type="datetime1">
              <a:rPr lang="pt-PT" smtClean="0"/>
              <a:t>16-10-2014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1316-3D2A-4577-A3FE-ED9096314191}" type="datetime1">
              <a:rPr lang="pt-PT" smtClean="0"/>
              <a:t>16-10-2014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5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60" y="338669"/>
            <a:ext cx="3812645" cy="242993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7" y="2785537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11991-29A0-4BAA-ABE5-3407DC344CC0}" type="datetime1">
              <a:rPr lang="pt-PT" smtClean="0"/>
              <a:t>16-10-2014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7" y="6250168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04120B5-0071-47CE-A794-37088028F713}" type="datetime1">
              <a:rPr lang="pt-PT" smtClean="0"/>
              <a:t>16-10-2014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44" y="6250168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93" y="6250167"/>
            <a:ext cx="11618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DB7D5C-2BCD-4EAA-8083-BEE006F8E806}" type="slidenum">
              <a:rPr lang="pt-PT" smtClean="0"/>
              <a:t>‹nº›</a:t>
            </a:fld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70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4C4A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7" y="6250168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04120B5-0071-47CE-A794-37088028F713}" type="datetime1">
              <a:rPr lang="pt-PT" smtClean="0">
                <a:solidFill>
                  <a:srgbClr val="681528"/>
                </a:solidFill>
              </a:rPr>
              <a:pPr/>
              <a:t>16-10-2014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44" y="6250168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PT">
              <a:solidFill>
                <a:srgbClr val="68152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93" y="6250167"/>
            <a:ext cx="11618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‹nº›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70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5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gpp.pt/" TargetMode="External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hyperlink" Target="http://www.gpp.pt/pdr2020/" TargetMode="External"/><Relationship Id="rId4" Type="http://schemas.openxmlformats.org/officeDocument/2006/relationships/hyperlink" Target="http://www.gpp.pt/pac2013/" TargetMode="Externa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ixaDeTexto 17"/>
          <p:cNvSpPr txBox="1"/>
          <p:nvPr/>
        </p:nvSpPr>
        <p:spPr>
          <a:xfrm>
            <a:off x="395536" y="1441011"/>
            <a:ext cx="8333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CONFERÊNCIA ALTO MINHO 2020</a:t>
            </a:r>
          </a:p>
          <a:p>
            <a:r>
              <a:rPr lang="pt-PT" sz="1400" dirty="0"/>
              <a:t>AGRICULTURA E DESENVOLVIMENTO RURAL: QUE INSTRUMENTOS DE FINANCIAMENTO 2014-2020</a:t>
            </a:r>
          </a:p>
        </p:txBody>
      </p:sp>
      <p:pic>
        <p:nvPicPr>
          <p:cNvPr id="1026" name="Imagem 1" descr="Capturar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70" y="332656"/>
            <a:ext cx="2619375" cy="467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CaixaDeTexto 18"/>
          <p:cNvSpPr txBox="1"/>
          <p:nvPr/>
        </p:nvSpPr>
        <p:spPr>
          <a:xfrm>
            <a:off x="5519674" y="5666215"/>
            <a:ext cx="32038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/>
              <a:t>Manuela Condado</a:t>
            </a:r>
          </a:p>
          <a:p>
            <a:r>
              <a:rPr lang="pt-PT" sz="1100" dirty="0" smtClean="0"/>
              <a:t>Direção Regional de Agricultura e Pescas do Norte</a:t>
            </a:r>
          </a:p>
          <a:p>
            <a:endParaRPr lang="pt-PT" sz="1100" dirty="0"/>
          </a:p>
          <a:p>
            <a:r>
              <a:rPr lang="pt-PT" sz="1100" dirty="0" smtClean="0"/>
              <a:t>Ponte de Lima 16/10/2014</a:t>
            </a:r>
            <a:endParaRPr lang="pt-PT" sz="1100" dirty="0"/>
          </a:p>
        </p:txBody>
      </p:sp>
      <p:pic>
        <p:nvPicPr>
          <p:cNvPr id="12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057" y="382942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ângulo 1"/>
          <p:cNvSpPr/>
          <p:nvPr/>
        </p:nvSpPr>
        <p:spPr>
          <a:xfrm>
            <a:off x="2105981" y="2276874"/>
            <a:ext cx="52023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/>
              <a:t>Política Agrícola Comum em Portugal: Principais Instrumentos de Financiamento 2014-2020</a:t>
            </a:r>
            <a:endParaRPr lang="pt-PT" dirty="0"/>
          </a:p>
        </p:txBody>
      </p:sp>
      <p:pic>
        <p:nvPicPr>
          <p:cNvPr id="3" name="Picture 2" descr="https://encrypted-tbn2.gstatic.com/images?q=tbn:ANd9GcR0KgWlsSgILdsqVKBeecDVGNkWKTSPwFvcMsypIm2DbCXs8ve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76" y="3320500"/>
            <a:ext cx="4036948" cy="3115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14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10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629375" y="1772817"/>
            <a:ext cx="7903069" cy="4138051"/>
          </a:xfrm>
          <a:prstGeom prst="roundRect">
            <a:avLst/>
          </a:prstGeom>
          <a:noFill/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rgbClr val="5C5C5C"/>
                </a:solidFill>
                <a:latin typeface="Calibri" panose="020F0502020204030204" pitchFamily="34" charset="0"/>
              </a:rPr>
              <a:t>Fragilidades estruturais</a:t>
            </a:r>
            <a:r>
              <a:rPr lang="pt-PT" sz="2000" dirty="0">
                <a:solidFill>
                  <a:srgbClr val="5C5C5C"/>
                </a:solidFill>
                <a:latin typeface="Calibri" panose="020F0502020204030204" pitchFamily="34" charset="0"/>
              </a:rPr>
              <a:t>: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Idade elevada (63 anos idade média);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Jovens agricultores: 2% tem menos 35 anos;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Educação: 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74% </a:t>
            </a: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dos produtores agrícolas com ensino básico ou inferior</a:t>
            </a:r>
          </a:p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Dinâmica </a:t>
            </a:r>
            <a:r>
              <a:rPr lang="pt-PT" sz="2000" b="1" dirty="0">
                <a:solidFill>
                  <a:srgbClr val="5C5C5C"/>
                </a:solidFill>
                <a:latin typeface="Calibri" panose="020F0502020204030204" pitchFamily="34" charset="0"/>
              </a:rPr>
              <a:t>económica</a:t>
            </a:r>
            <a:r>
              <a:rPr lang="pt-PT" sz="2000" dirty="0">
                <a:solidFill>
                  <a:srgbClr val="5C5C5C"/>
                </a:solidFill>
                <a:latin typeface="Calibri" panose="020F0502020204030204" pitchFamily="34" charset="0"/>
              </a:rPr>
              <a:t>: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alterações técnicas e culturais;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aumento da produtividade (3% média anual 2007-13);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crescimento das exportações (7% média anual 2007-13);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contrariar a crise (crescimento do produto e rendimento em 2012 e 2013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)</a:t>
            </a:r>
            <a:endParaRPr lang="pt-PT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ângulo arredondado 7"/>
          <p:cNvSpPr/>
          <p:nvPr/>
        </p:nvSpPr>
        <p:spPr>
          <a:xfrm>
            <a:off x="168470" y="1052736"/>
            <a:ext cx="5195618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>
                <a:solidFill>
                  <a:srgbClr val="31859C"/>
                </a:solidFill>
                <a:latin typeface="Calibri" panose="020F0502020204030204" pitchFamily="34" charset="0"/>
              </a:rPr>
              <a:t>Complexo Agroflorestal</a:t>
            </a:r>
          </a:p>
          <a:p>
            <a:r>
              <a:rPr lang="pt-PT" sz="2400" b="1" dirty="0">
                <a:solidFill>
                  <a:srgbClr val="31859C"/>
                </a:solidFill>
                <a:latin typeface="Calibri" panose="020F0502020204030204" pitchFamily="34" charset="0"/>
              </a:rPr>
              <a:t>em Portugal</a:t>
            </a:r>
          </a:p>
        </p:txBody>
      </p:sp>
    </p:spTree>
    <p:extLst>
      <p:ext uri="{BB962C8B-B14F-4D97-AF65-F5344CB8AC3E}">
        <p14:creationId xmlns:p14="http://schemas.microsoft.com/office/powerpoint/2010/main" val="374148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11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629375" y="1772817"/>
            <a:ext cx="7903069" cy="4138051"/>
          </a:xfrm>
          <a:prstGeom prst="roundRect">
            <a:avLst/>
          </a:prstGeom>
          <a:noFill/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rgbClr val="5C5C5C"/>
                </a:solidFill>
                <a:latin typeface="Calibri" panose="020F0502020204030204" pitchFamily="34" charset="0"/>
              </a:rPr>
              <a:t>Fragilidades estruturais</a:t>
            </a:r>
            <a:r>
              <a:rPr lang="pt-PT" sz="2000" dirty="0">
                <a:solidFill>
                  <a:srgbClr val="5C5C5C"/>
                </a:solidFill>
                <a:latin typeface="Calibri" panose="020F0502020204030204" pitchFamily="34" charset="0"/>
              </a:rPr>
              <a:t>: </a:t>
            </a:r>
            <a:endParaRPr lang="pt-PT" sz="2000" dirty="0" smtClean="0">
              <a:solidFill>
                <a:srgbClr val="5C5C5C"/>
              </a:solidFill>
              <a:latin typeface="Calibri" panose="020F050202020403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pt-PT" sz="2000" dirty="0">
              <a:solidFill>
                <a:srgbClr val="5C5C5C"/>
              </a:solidFill>
              <a:latin typeface="Calibri" panose="020F0502020204030204" pitchFamily="34" charset="0"/>
            </a:endParaRP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Idade elevada (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68,9% dos agricultores encontram-se no escalão entre os 50-75 </a:t>
            </a: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anos 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; 13,5% tem mais de 75 anos); </a:t>
            </a:r>
            <a:endParaRPr lang="pt-PT" dirty="0">
              <a:solidFill>
                <a:srgbClr val="5C5C5C"/>
              </a:solidFill>
              <a:latin typeface="Calibri" panose="020F0502020204030204" pitchFamily="34" charset="0"/>
            </a:endParaRP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Jovens agricultores: 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0,1% </a:t>
            </a: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tem menos 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25 </a:t>
            </a: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anos;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 err="1" smtClean="0">
                <a:solidFill>
                  <a:srgbClr val="5C5C5C"/>
                </a:solidFill>
                <a:latin typeface="Calibri" panose="020F0502020204030204" pitchFamily="34" charset="0"/>
              </a:rPr>
              <a:t>Area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 </a:t>
            </a: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média da 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SAU </a:t>
            </a: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por exploração 5,69 </a:t>
            </a:r>
            <a:r>
              <a:rPr lang="pt-PT" dirty="0" err="1" smtClean="0">
                <a:solidFill>
                  <a:srgbClr val="5C5C5C"/>
                </a:solidFill>
                <a:latin typeface="Calibri" panose="020F0502020204030204" pitchFamily="34" charset="0"/>
              </a:rPr>
              <a:t>ha</a:t>
            </a:r>
            <a:endParaRPr lang="pt-PT" dirty="0" smtClean="0">
              <a:solidFill>
                <a:srgbClr val="5C5C5C"/>
              </a:solidFill>
              <a:latin typeface="Calibri" panose="020F0502020204030204" pitchFamily="34" charset="0"/>
            </a:endParaRP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 err="1" smtClean="0">
                <a:solidFill>
                  <a:srgbClr val="5C5C5C"/>
                </a:solidFill>
                <a:latin typeface="Calibri" panose="020F0502020204030204" pitchFamily="34" charset="0"/>
              </a:rPr>
              <a:t>Area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 média da </a:t>
            </a:r>
            <a:r>
              <a:rPr lang="pt-PT" dirty="0" err="1" smtClean="0">
                <a:solidFill>
                  <a:srgbClr val="5C5C5C"/>
                </a:solidFill>
                <a:latin typeface="Calibri" panose="020F0502020204030204" pitchFamily="34" charset="0"/>
              </a:rPr>
              <a:t>superficie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 total por exploração 7,86 </a:t>
            </a:r>
            <a:r>
              <a:rPr lang="pt-PT" dirty="0" err="1" smtClean="0">
                <a:solidFill>
                  <a:srgbClr val="5C5C5C"/>
                </a:solidFill>
                <a:latin typeface="Calibri" panose="020F0502020204030204" pitchFamily="34" charset="0"/>
              </a:rPr>
              <a:t>ha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 </a:t>
            </a:r>
            <a:endParaRPr lang="pt-PT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ângulo arredondado 7"/>
          <p:cNvSpPr/>
          <p:nvPr/>
        </p:nvSpPr>
        <p:spPr>
          <a:xfrm>
            <a:off x="168470" y="1052736"/>
            <a:ext cx="5195618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>
                <a:solidFill>
                  <a:srgbClr val="31859C"/>
                </a:solidFill>
                <a:latin typeface="Calibri" panose="020F0502020204030204" pitchFamily="34" charset="0"/>
              </a:rPr>
              <a:t>Complexo Agroflorestal</a:t>
            </a:r>
          </a:p>
          <a:p>
            <a:r>
              <a:rPr lang="pt-PT" sz="24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Alto Minho</a:t>
            </a:r>
            <a:endParaRPr lang="pt-PT" sz="24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3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12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629375" y="1772817"/>
            <a:ext cx="7903069" cy="4138051"/>
          </a:xfrm>
          <a:prstGeom prst="roundRect">
            <a:avLst/>
          </a:prstGeom>
          <a:noFill/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rgbClr val="5C5C5C"/>
                </a:solidFill>
                <a:latin typeface="Calibri" panose="020F0502020204030204" pitchFamily="34" charset="0"/>
              </a:rPr>
              <a:t>Fragilidades estruturais</a:t>
            </a:r>
            <a:r>
              <a:rPr lang="pt-PT" sz="2000" dirty="0">
                <a:solidFill>
                  <a:srgbClr val="5C5C5C"/>
                </a:solidFill>
                <a:latin typeface="Calibri" panose="020F0502020204030204" pitchFamily="34" charset="0"/>
              </a:rPr>
              <a:t>: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Idade elevada (63 anos idade média);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Jovens agricultores: 2% tem menos 35 anos;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Educação: 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74% </a:t>
            </a: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dos produtores agrícolas com ensino básico ou inferior</a:t>
            </a:r>
          </a:p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Dinâmica </a:t>
            </a:r>
            <a:r>
              <a:rPr lang="pt-PT" sz="2000" b="1" dirty="0">
                <a:solidFill>
                  <a:srgbClr val="5C5C5C"/>
                </a:solidFill>
                <a:latin typeface="Calibri" panose="020F0502020204030204" pitchFamily="34" charset="0"/>
              </a:rPr>
              <a:t>económica</a:t>
            </a:r>
            <a:r>
              <a:rPr lang="pt-PT" sz="2000" dirty="0">
                <a:solidFill>
                  <a:srgbClr val="5C5C5C"/>
                </a:solidFill>
                <a:latin typeface="Calibri" panose="020F0502020204030204" pitchFamily="34" charset="0"/>
              </a:rPr>
              <a:t>: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aumento </a:t>
            </a: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da produtividade (3% média anual 2007-13);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crescimento das exportações (7% média anual 2007-13); </a:t>
            </a:r>
          </a:p>
          <a:p>
            <a:pPr marL="727075" indent="-342900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contrariar a crise (crescimento do produto e rendimento em 2012 e 2013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)</a:t>
            </a:r>
            <a:endParaRPr lang="pt-PT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ângulo arredondado 7"/>
          <p:cNvSpPr/>
          <p:nvPr/>
        </p:nvSpPr>
        <p:spPr>
          <a:xfrm>
            <a:off x="168470" y="1052736"/>
            <a:ext cx="5195618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>
                <a:solidFill>
                  <a:srgbClr val="31859C"/>
                </a:solidFill>
                <a:latin typeface="Calibri" panose="020F0502020204030204" pitchFamily="34" charset="0"/>
              </a:rPr>
              <a:t>Complexo Agroflorestal</a:t>
            </a:r>
          </a:p>
          <a:p>
            <a:r>
              <a:rPr lang="pt-PT" sz="2400" b="1" dirty="0">
                <a:solidFill>
                  <a:srgbClr val="31859C"/>
                </a:solidFill>
                <a:latin typeface="Calibri" panose="020F0502020204030204" pitchFamily="34" charset="0"/>
              </a:rPr>
              <a:t>em Portugal</a:t>
            </a:r>
          </a:p>
        </p:txBody>
      </p:sp>
    </p:spTree>
    <p:extLst>
      <p:ext uri="{BB962C8B-B14F-4D97-AF65-F5344CB8AC3E}">
        <p14:creationId xmlns:p14="http://schemas.microsoft.com/office/powerpoint/2010/main" val="332671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ângulo 25"/>
          <p:cNvSpPr>
            <a:spLocks noChangeArrowheads="1"/>
          </p:cNvSpPr>
          <p:nvPr/>
        </p:nvSpPr>
        <p:spPr bwMode="auto">
          <a:xfrm>
            <a:off x="614905" y="2564904"/>
            <a:ext cx="7989547" cy="142653"/>
          </a:xfrm>
          <a:prstGeom prst="rect">
            <a:avLst/>
          </a:prstGeom>
          <a:solidFill>
            <a:srgbClr val="93C37B"/>
          </a:solidFill>
          <a:ln>
            <a:noFill/>
          </a:ln>
          <a:extLst/>
        </p:spPr>
        <p:txBody>
          <a:bodyPr rot="0" vert="horz" wrap="square" lIns="182880" tIns="45720" rIns="182880" bIns="45720" anchor="ctr" anchorCtr="0" upright="1">
            <a:noAutofit/>
          </a:bodyPr>
          <a:lstStyle/>
          <a:p>
            <a:pPr marL="935990">
              <a:spcBef>
                <a:spcPts val="600"/>
              </a:spcBef>
              <a:spcAft>
                <a:spcPts val="600"/>
              </a:spcAft>
            </a:pPr>
            <a:endParaRPr lang="pt-PT" sz="2400" dirty="0">
              <a:effectLst/>
              <a:latin typeface="Palatino Linotype"/>
              <a:ea typeface="Times New Roman"/>
              <a:cs typeface="Times New Roman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13</a:t>
            </a:fld>
            <a:endParaRPr lang="pt-PT"/>
          </a:p>
        </p:txBody>
      </p:sp>
      <p:pic>
        <p:nvPicPr>
          <p:cNvPr id="9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upo 9"/>
          <p:cNvGrpSpPr/>
          <p:nvPr/>
        </p:nvGrpSpPr>
        <p:grpSpPr>
          <a:xfrm>
            <a:off x="620494" y="2780929"/>
            <a:ext cx="7989546" cy="972107"/>
            <a:chOff x="457094" y="3184199"/>
            <a:chExt cx="8157906" cy="1391784"/>
          </a:xfrm>
        </p:grpSpPr>
        <p:sp>
          <p:nvSpPr>
            <p:cNvPr id="12" name="Rectângulo 11"/>
            <p:cNvSpPr>
              <a:spLocks noChangeArrowheads="1"/>
            </p:cNvSpPr>
            <p:nvPr/>
          </p:nvSpPr>
          <p:spPr bwMode="auto">
            <a:xfrm>
              <a:off x="3027071" y="3184199"/>
              <a:ext cx="5587929" cy="1391784"/>
            </a:xfrm>
            <a:prstGeom prst="rect">
              <a:avLst/>
            </a:prstGeom>
            <a:solidFill>
              <a:srgbClr val="B7DE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107950" algn="r"/>
              <a:r>
                <a:rPr lang="pt-PT" sz="2400" b="1" dirty="0" smtClean="0">
                  <a:effectLst/>
                  <a:latin typeface="Calibri"/>
                  <a:ea typeface="Calibri"/>
                  <a:cs typeface="Times New Roman"/>
                </a:rPr>
                <a:t>PDR 2020 </a:t>
              </a:r>
            </a:p>
            <a:p>
              <a:pPr marL="107950" algn="r"/>
              <a:r>
                <a:rPr lang="pt-PT" sz="2400" b="1" dirty="0" smtClean="0">
                  <a:effectLst/>
                  <a:latin typeface="Calibri"/>
                  <a:ea typeface="Calibri"/>
                  <a:cs typeface="Times New Roman"/>
                </a:rPr>
                <a:t>Programa de Desenvolvimento Rural do Continente</a:t>
              </a:r>
              <a:endParaRPr lang="pt-PT" sz="2400" b="1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3" name="Rectângulo 12"/>
            <p:cNvSpPr>
              <a:spLocks noChangeArrowheads="1"/>
            </p:cNvSpPr>
            <p:nvPr/>
          </p:nvSpPr>
          <p:spPr bwMode="auto">
            <a:xfrm>
              <a:off x="457094" y="3184200"/>
              <a:ext cx="2362413" cy="1391783"/>
            </a:xfrm>
            <a:prstGeom prst="rect">
              <a:avLst/>
            </a:prstGeom>
            <a:solidFill>
              <a:srgbClr val="3185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r>
                <a:rPr lang="pt-PT" sz="2400" b="1" dirty="0" smtClean="0">
                  <a:solidFill>
                    <a:schemeClr val="bg1"/>
                  </a:solidFill>
                  <a:effectLst/>
                  <a:latin typeface="Calibri"/>
                  <a:ea typeface="Calibri"/>
                  <a:cs typeface="Times New Roman"/>
                </a:rPr>
                <a:t>2º Pilar da PAC</a:t>
              </a:r>
              <a:endParaRPr lang="pt-PT" sz="2400" b="1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</p:grpSp>
      <p:pic>
        <p:nvPicPr>
          <p:cNvPr id="14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70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14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45774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ângulo arredondado 14"/>
          <p:cNvSpPr/>
          <p:nvPr/>
        </p:nvSpPr>
        <p:spPr>
          <a:xfrm>
            <a:off x="168470" y="1052736"/>
            <a:ext cx="5618268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Prioridades para a aplicação do Desenvolvimento Rural</a:t>
            </a:r>
            <a:endParaRPr lang="pt-PT" sz="20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pic>
        <p:nvPicPr>
          <p:cNvPr id="17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ângulo arredondado 12"/>
          <p:cNvSpPr/>
          <p:nvPr/>
        </p:nvSpPr>
        <p:spPr>
          <a:xfrm>
            <a:off x="2431922" y="2780928"/>
            <a:ext cx="5740478" cy="2592288"/>
          </a:xfrm>
          <a:prstGeom prst="roundRect">
            <a:avLst/>
          </a:prstGeom>
          <a:solidFill>
            <a:schemeClr val="bg1"/>
          </a:solidFill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srgbClr val="3F3F3F"/>
                </a:solidFill>
                <a:latin typeface="Calibri" panose="020F0502020204030204" pitchFamily="34" charset="0"/>
              </a:rPr>
              <a:t>Modernização: investimento, transformação, regadio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srgbClr val="3F3F3F"/>
                </a:solidFill>
                <a:latin typeface="Calibri" panose="020F0502020204030204" pitchFamily="34" charset="0"/>
              </a:rPr>
              <a:t>Concentração da oferta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srgbClr val="3F3F3F"/>
                </a:solidFill>
                <a:latin typeface="Calibri" panose="020F0502020204030204" pitchFamily="34" charset="0"/>
              </a:rPr>
              <a:t>Gestão do risco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srgbClr val="3F3F3F"/>
                </a:solidFill>
                <a:latin typeface="Calibri" panose="020F0502020204030204" pitchFamily="34" charset="0"/>
              </a:rPr>
              <a:t>Rejuvenescimento do setor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srgbClr val="3F3F3F"/>
                </a:solidFill>
                <a:latin typeface="Calibri" panose="020F0502020204030204" pitchFamily="34" charset="0"/>
              </a:rPr>
              <a:t>Eficiência na utilização de recursos (água, solo, energia)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srgbClr val="3F3F3F"/>
                </a:solidFill>
                <a:latin typeface="Calibri" panose="020F0502020204030204" pitchFamily="34" charset="0"/>
              </a:rPr>
              <a:t>Viabilização de sistemas tradicionais </a:t>
            </a:r>
            <a:endParaRPr lang="pt-PT" dirty="0">
              <a:solidFill>
                <a:srgbClr val="3F3F3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25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769550" y="1103235"/>
            <a:ext cx="2442410" cy="2632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|Acordo de Parceria </a:t>
            </a:r>
            <a:endParaRPr lang="pt-PT" sz="24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15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32510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ixaDeTexto 12"/>
          <p:cNvSpPr txBox="1"/>
          <p:nvPr/>
        </p:nvSpPr>
        <p:spPr>
          <a:xfrm>
            <a:off x="376201" y="1915853"/>
            <a:ext cx="2719797" cy="461665"/>
          </a:xfrm>
          <a:prstGeom prst="rect">
            <a:avLst/>
          </a:prstGeom>
          <a:solidFill>
            <a:srgbClr val="93C37B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PT" sz="2400" b="1" cap="small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II Pilar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946468" y="1902584"/>
            <a:ext cx="2719797" cy="461665"/>
          </a:xfrm>
          <a:prstGeom prst="rect">
            <a:avLst/>
          </a:prstGeom>
          <a:solidFill>
            <a:srgbClr val="93C37B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PT" sz="2400" b="1" cap="small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I Pilar</a:t>
            </a:r>
          </a:p>
        </p:txBody>
      </p:sp>
      <p:sp>
        <p:nvSpPr>
          <p:cNvPr id="15" name="CaixaDeTexto 3"/>
          <p:cNvSpPr txBox="1">
            <a:spLocks noChangeArrowheads="1"/>
          </p:cNvSpPr>
          <p:nvPr/>
        </p:nvSpPr>
        <p:spPr bwMode="auto">
          <a:xfrm flipH="1">
            <a:off x="1851556" y="2569619"/>
            <a:ext cx="55554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PT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Complementaridade</a:t>
            </a:r>
            <a:r>
              <a:rPr lang="pt-PT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entre 1º e 2º Pilar </a:t>
            </a:r>
            <a:endParaRPr lang="pt-PT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/>
            <a:r>
              <a:rPr lang="pt-PT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para </a:t>
            </a:r>
            <a:r>
              <a:rPr lang="pt-PT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promoção da sustentabilidade dos territórios Rurais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272719" y="4547772"/>
            <a:ext cx="2119124" cy="400110"/>
          </a:xfrm>
          <a:prstGeom prst="rect">
            <a:avLst/>
          </a:prstGeom>
          <a:solidFill>
            <a:srgbClr val="246172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PT" sz="2000" b="1" cap="small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FSE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3520636" y="4547772"/>
            <a:ext cx="2120648" cy="400110"/>
          </a:xfrm>
          <a:prstGeom prst="rect">
            <a:avLst/>
          </a:prstGeom>
          <a:solidFill>
            <a:srgbClr val="246172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PT" sz="2000" b="1" cap="small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FEDER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5786880" y="4547772"/>
            <a:ext cx="2120648" cy="400110"/>
          </a:xfrm>
          <a:prstGeom prst="rect">
            <a:avLst/>
          </a:prstGeom>
          <a:solidFill>
            <a:srgbClr val="246172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PT" sz="2000" b="1" cap="small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FC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1254397" y="3977360"/>
            <a:ext cx="6653135" cy="40011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PT" sz="2000" b="1" cap="small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Outros </a:t>
            </a:r>
            <a:r>
              <a:rPr lang="pt-PT" sz="2000" b="1" cap="small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Fundos Europeus Estruturais e de Investimento</a:t>
            </a:r>
            <a:endParaRPr lang="pt-PT" sz="2000" b="1" cap="small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Seta para a esquerda e para a direita 25"/>
          <p:cNvSpPr/>
          <p:nvPr/>
        </p:nvSpPr>
        <p:spPr>
          <a:xfrm>
            <a:off x="3343232" y="2015761"/>
            <a:ext cx="2401165" cy="226360"/>
          </a:xfrm>
          <a:prstGeom prst="leftRightArrow">
            <a:avLst/>
          </a:prstGeom>
          <a:solidFill>
            <a:srgbClr val="2461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>
              <a:solidFill>
                <a:prstClr val="white"/>
              </a:solidFill>
            </a:endParaRPr>
          </a:p>
        </p:txBody>
      </p:sp>
      <p:sp>
        <p:nvSpPr>
          <p:cNvPr id="3" name="Seta para baixo 2"/>
          <p:cNvSpPr/>
          <p:nvPr/>
        </p:nvSpPr>
        <p:spPr>
          <a:xfrm>
            <a:off x="1542429" y="2730888"/>
            <a:ext cx="221263" cy="1058152"/>
          </a:xfrm>
          <a:prstGeom prst="downArrow">
            <a:avLst/>
          </a:prstGeom>
          <a:solidFill>
            <a:srgbClr val="93C37B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8" name="CaixaDeTexto 3"/>
          <p:cNvSpPr txBox="1">
            <a:spLocks noChangeArrowheads="1"/>
          </p:cNvSpPr>
          <p:nvPr/>
        </p:nvSpPr>
        <p:spPr bwMode="auto">
          <a:xfrm rot="16200000" flipH="1">
            <a:off x="304587" y="3015894"/>
            <a:ext cx="20221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PT" sz="2000" b="1" dirty="0">
                <a:solidFill>
                  <a:srgbClr val="31859C"/>
                </a:solidFill>
                <a:latin typeface="Calibri" panose="020F0502020204030204" pitchFamily="34" charset="0"/>
              </a:rPr>
              <a:t>Articulação</a:t>
            </a:r>
          </a:p>
        </p:txBody>
      </p:sp>
      <p:pic>
        <p:nvPicPr>
          <p:cNvPr id="30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72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835698" y="932509"/>
            <a:ext cx="5832649" cy="76829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</a:t>
            </a:r>
            <a:r>
              <a:rPr lang="pt-P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Acordo de Parceria  - o que se encontra previsto e em negociação com CE</a:t>
            </a:r>
            <a:endParaRPr lang="pt-PT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16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32510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ângulo 3"/>
          <p:cNvSpPr/>
          <p:nvPr/>
        </p:nvSpPr>
        <p:spPr>
          <a:xfrm>
            <a:off x="384184" y="1700808"/>
            <a:ext cx="7171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u="sng" dirty="0">
                <a:solidFill>
                  <a:srgbClr val="31859C"/>
                </a:solidFill>
                <a:latin typeface="Calibri" panose="020F0502020204030204" pitchFamily="34" charset="0"/>
              </a:rPr>
              <a:t>PDR – Articulação com outros </a:t>
            </a:r>
            <a:r>
              <a:rPr lang="pt-PT" sz="2000" b="1" u="sng" dirty="0" smtClean="0">
                <a:solidFill>
                  <a:srgbClr val="31859C"/>
                </a:solidFill>
                <a:latin typeface="Calibri" panose="020F0502020204030204" pitchFamily="34" charset="0"/>
              </a:rPr>
              <a:t>Fundos do QEC (principais  aspetos)</a:t>
            </a:r>
            <a:endParaRPr lang="pt-PT" sz="2000" b="1" u="sng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423106" y="2164142"/>
            <a:ext cx="838103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1. Formação </a:t>
            </a:r>
            <a:r>
              <a:rPr lang="pt-PT" sz="2000" b="1" dirty="0">
                <a:solidFill>
                  <a:srgbClr val="31859C"/>
                </a:solidFill>
                <a:latin typeface="Calibri" panose="020F0502020204030204" pitchFamily="34" charset="0"/>
              </a:rPr>
              <a:t>relacionada com o complexo </a:t>
            </a:r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agroalimentar </a:t>
            </a:r>
            <a:r>
              <a:rPr lang="pt-PT" sz="2000" b="1" dirty="0">
                <a:solidFill>
                  <a:srgbClr val="31859C"/>
                </a:solidFill>
                <a:latin typeface="Calibri" panose="020F0502020204030204" pitchFamily="34" charset="0"/>
              </a:rPr>
              <a:t>e florestal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FUNDOS DA POLÍTICA DE COESÃO</a:t>
            </a:r>
            <a:r>
              <a:rPr lang="pt-PT" sz="20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: </a:t>
            </a:r>
            <a:r>
              <a:rPr lang="pt-PT" sz="2000" dirty="0">
                <a:solidFill>
                  <a:srgbClr val="3F3F3F"/>
                </a:solidFill>
                <a:latin typeface="Calibri" panose="020F0502020204030204" pitchFamily="34" charset="0"/>
              </a:rPr>
              <a:t>Formação (transferência de conhecimentos e aquisição de competências), incluindo </a:t>
            </a:r>
            <a:r>
              <a:rPr lang="pt-PT" sz="20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alguma formação </a:t>
            </a:r>
            <a:r>
              <a:rPr lang="pt-PT" sz="2000" dirty="0">
                <a:solidFill>
                  <a:srgbClr val="3F3F3F"/>
                </a:solidFill>
                <a:latin typeface="Calibri" panose="020F0502020204030204" pitchFamily="34" charset="0"/>
              </a:rPr>
              <a:t>de jovens </a:t>
            </a:r>
            <a:r>
              <a:rPr lang="pt-PT" sz="20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agricultores</a:t>
            </a:r>
            <a:endParaRPr lang="pt-PT" sz="2000" b="1" dirty="0" smtClean="0">
              <a:solidFill>
                <a:srgbClr val="3F3F3F"/>
              </a:solidFill>
              <a:latin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PT" sz="2000" b="1" dirty="0">
              <a:solidFill>
                <a:srgbClr val="3F3F3F"/>
              </a:solidFill>
              <a:latin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rgbClr val="3F3F3F"/>
                </a:solidFill>
                <a:latin typeface="Calibri" panose="020F0502020204030204" pitchFamily="34" charset="0"/>
              </a:rPr>
              <a:t>FEADER (PDR 2020)</a:t>
            </a:r>
            <a:r>
              <a:rPr lang="pt-PT" sz="2000" dirty="0">
                <a:solidFill>
                  <a:srgbClr val="3F3F3F"/>
                </a:solidFill>
                <a:latin typeface="Calibri" panose="020F0502020204030204" pitchFamily="34" charset="0"/>
              </a:rPr>
              <a:t>: Formação de ativos ligada a projetos de investimentos (explorações </a:t>
            </a:r>
            <a:r>
              <a:rPr lang="pt-PT" sz="20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agrícolas e florestais, </a:t>
            </a:r>
            <a:r>
              <a:rPr lang="pt-PT" sz="2000" dirty="0">
                <a:solidFill>
                  <a:srgbClr val="3F3F3F"/>
                </a:solidFill>
                <a:latin typeface="Calibri" panose="020F0502020204030204" pitchFamily="34" charset="0"/>
              </a:rPr>
              <a:t>transformação e </a:t>
            </a:r>
            <a:r>
              <a:rPr lang="pt-PT" sz="20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comercialização)</a:t>
            </a:r>
            <a:endParaRPr lang="pt-PT" sz="2000" dirty="0">
              <a:solidFill>
                <a:srgbClr val="3F3F3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82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769550" y="1103234"/>
            <a:ext cx="6834898" cy="4648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</a:t>
            </a:r>
            <a:r>
              <a:rPr lang="pt-P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Acordo de Parceria  - o que se encontra previsto e em negociação com CE</a:t>
            </a:r>
            <a:endParaRPr lang="pt-PT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endParaRPr lang="pt-PT" sz="24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17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32510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ângulo 2"/>
          <p:cNvSpPr/>
          <p:nvPr/>
        </p:nvSpPr>
        <p:spPr>
          <a:xfrm>
            <a:off x="423106" y="2276874"/>
            <a:ext cx="8381030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2. Apoios à competitividade e internacionalização do complexo agroalimentar, floresta e mar</a:t>
            </a:r>
          </a:p>
          <a:p>
            <a:pPr algn="just">
              <a:lnSpc>
                <a:spcPct val="150000"/>
              </a:lnSpc>
            </a:pPr>
            <a:r>
              <a:rPr lang="pt-PT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Fundos </a:t>
            </a:r>
            <a:r>
              <a:rPr lang="pt-PT" b="1" dirty="0">
                <a:solidFill>
                  <a:srgbClr val="3F3F3F"/>
                </a:solidFill>
                <a:latin typeface="Calibri" panose="020F0502020204030204" pitchFamily="34" charset="0"/>
              </a:rPr>
              <a:t>da Política de Coesão </a:t>
            </a:r>
            <a:endParaRPr lang="pt-PT" b="1" dirty="0" smtClean="0">
              <a:solidFill>
                <a:srgbClr val="3F3F3F"/>
              </a:solidFill>
              <a:latin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Apoio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a projetos de investimento empresarial em inovação no âmbito da transformação e comercialização de produtos do anexo I do Tratado da União Europeia e florestais com investimento total acima de 4 M€ exceto quando: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pt-PT" sz="1600" b="1" dirty="0">
                <a:solidFill>
                  <a:srgbClr val="3F3F3F"/>
                </a:solidFill>
                <a:latin typeface="Calibri" panose="020F0502020204030204" pitchFamily="34" charset="0"/>
              </a:rPr>
              <a:t>Desenvolvidos em explorações agrícolas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(quando a matéria prima provem maioritariamente da própria exploração), ou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pt-PT" sz="1600" b="1" dirty="0">
                <a:solidFill>
                  <a:srgbClr val="3F3F3F"/>
                </a:solidFill>
                <a:latin typeface="Calibri" panose="020F0502020204030204" pitchFamily="34" charset="0"/>
              </a:rPr>
              <a:t>Desenvolvidos por Organizações de </a:t>
            </a:r>
            <a:r>
              <a:rPr lang="pt-PT" sz="16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Produtores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pt-PT" sz="1600" b="1" dirty="0">
              <a:solidFill>
                <a:srgbClr val="3F3F3F"/>
              </a:solidFill>
              <a:latin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Apoio à internacionalização do complexo agroalimentar e florestal e da economia do 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mar</a:t>
            </a:r>
            <a:endParaRPr lang="pt-PT" sz="2000" dirty="0">
              <a:solidFill>
                <a:srgbClr val="3F3F3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ângulo 10"/>
          <p:cNvSpPr/>
          <p:nvPr/>
        </p:nvSpPr>
        <p:spPr>
          <a:xfrm>
            <a:off x="384184" y="1700808"/>
            <a:ext cx="7171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u="sng" dirty="0">
                <a:solidFill>
                  <a:srgbClr val="31859C"/>
                </a:solidFill>
                <a:latin typeface="Calibri" panose="020F0502020204030204" pitchFamily="34" charset="0"/>
              </a:rPr>
              <a:t>PDR – Articulação com outros </a:t>
            </a:r>
            <a:r>
              <a:rPr lang="pt-PT" sz="2000" b="1" u="sng" dirty="0" smtClean="0">
                <a:solidFill>
                  <a:srgbClr val="31859C"/>
                </a:solidFill>
                <a:latin typeface="Calibri" panose="020F0502020204030204" pitchFamily="34" charset="0"/>
              </a:rPr>
              <a:t>Fundos do QEC (principais  aspetos)</a:t>
            </a:r>
            <a:endParaRPr lang="pt-PT" sz="2000" b="1" u="sng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0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634434" y="984866"/>
            <a:ext cx="6834898" cy="5975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</a:t>
            </a:r>
            <a:r>
              <a:rPr lang="pt-P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Acordo de Parceria  - o que se encontra previsto e em negociação com CE</a:t>
            </a:r>
            <a:endParaRPr lang="pt-PT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18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32510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ângulo 2"/>
          <p:cNvSpPr/>
          <p:nvPr/>
        </p:nvSpPr>
        <p:spPr>
          <a:xfrm>
            <a:off x="413521" y="2100917"/>
            <a:ext cx="838103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Apoios à competitividade e internacionalização do complexo agroalimentar, floresta e mar</a:t>
            </a:r>
          </a:p>
          <a:p>
            <a:pPr algn="just">
              <a:lnSpc>
                <a:spcPct val="150000"/>
              </a:lnSpc>
            </a:pPr>
            <a:r>
              <a:rPr lang="pt-PT" b="1" dirty="0">
                <a:solidFill>
                  <a:srgbClr val="3F3F3F"/>
                </a:solidFill>
                <a:latin typeface="Calibri" panose="020F0502020204030204" pitchFamily="34" charset="0"/>
              </a:rPr>
              <a:t>FEADER (PDR 2020</a:t>
            </a:r>
            <a:r>
              <a:rPr lang="pt-PT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Apoio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a projetos de 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transformação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e comercialização de produtos do anexo I do Tratado da União Europeia e 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florestais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 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com investimento total inferior ou igual a 4 M€;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>
              <a:solidFill>
                <a:srgbClr val="3F3F3F"/>
              </a:solidFill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Desenvolvidos </a:t>
            </a:r>
            <a:r>
              <a:rPr lang="pt-PT" sz="1600" b="1" dirty="0">
                <a:solidFill>
                  <a:srgbClr val="3F3F3F"/>
                </a:solidFill>
                <a:latin typeface="Calibri" panose="020F0502020204030204" pitchFamily="34" charset="0"/>
              </a:rPr>
              <a:t>em explorações agrícolas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(quando a matéria prima provem maioritariamente da própria exploração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600" dirty="0" smtClean="0">
              <a:solidFill>
                <a:srgbClr val="3F3F3F"/>
              </a:solidFill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6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Desenvolvidos </a:t>
            </a:r>
            <a:r>
              <a:rPr lang="pt-PT" sz="1600" b="1" dirty="0">
                <a:solidFill>
                  <a:srgbClr val="3F3F3F"/>
                </a:solidFill>
                <a:latin typeface="Calibri" panose="020F0502020204030204" pitchFamily="34" charset="0"/>
              </a:rPr>
              <a:t>por Organizações de </a:t>
            </a:r>
            <a:r>
              <a:rPr lang="pt-PT" sz="16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Produtores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 </a:t>
            </a:r>
          </a:p>
        </p:txBody>
      </p:sp>
      <p:pic>
        <p:nvPicPr>
          <p:cNvPr id="8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ângulo 10"/>
          <p:cNvSpPr/>
          <p:nvPr/>
        </p:nvSpPr>
        <p:spPr>
          <a:xfrm>
            <a:off x="384184" y="1700808"/>
            <a:ext cx="7171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u="sng" dirty="0">
                <a:solidFill>
                  <a:srgbClr val="31859C"/>
                </a:solidFill>
                <a:latin typeface="Calibri" panose="020F0502020204030204" pitchFamily="34" charset="0"/>
              </a:rPr>
              <a:t>PDR – Articulação com outros </a:t>
            </a:r>
            <a:r>
              <a:rPr lang="pt-PT" sz="2000" b="1" u="sng" dirty="0" smtClean="0">
                <a:solidFill>
                  <a:srgbClr val="31859C"/>
                </a:solidFill>
                <a:latin typeface="Calibri" panose="020F0502020204030204" pitchFamily="34" charset="0"/>
              </a:rPr>
              <a:t>Fundos do QEC (principais  aspetos)</a:t>
            </a:r>
            <a:endParaRPr lang="pt-PT" sz="2000" b="1" u="sng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44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769550" y="1103235"/>
            <a:ext cx="6762890" cy="2632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</a:t>
            </a:r>
            <a:r>
              <a:rPr lang="pt-P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Acordo </a:t>
            </a:r>
            <a:r>
              <a:rPr lang="pt-P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de Parceria  - o que se encontra previsto e em negociação com </a:t>
            </a:r>
            <a:r>
              <a:rPr lang="pt-P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CE</a:t>
            </a:r>
            <a:endParaRPr lang="pt-PT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19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32510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060027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ângulo 10"/>
          <p:cNvSpPr/>
          <p:nvPr/>
        </p:nvSpPr>
        <p:spPr>
          <a:xfrm>
            <a:off x="418301" y="2564905"/>
            <a:ext cx="838103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sz="2000" b="1" dirty="0">
                <a:solidFill>
                  <a:srgbClr val="31859C"/>
                </a:solidFill>
                <a:latin typeface="Calibri" panose="020F0502020204030204" pitchFamily="34" charset="0"/>
              </a:rPr>
              <a:t>3</a:t>
            </a:r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. Defesa </a:t>
            </a:r>
            <a:r>
              <a:rPr lang="pt-PT" sz="2000" b="1" dirty="0">
                <a:solidFill>
                  <a:srgbClr val="31859C"/>
                </a:solidFill>
                <a:latin typeface="Calibri" panose="020F0502020204030204" pitchFamily="34" charset="0"/>
              </a:rPr>
              <a:t>da floresta contra incêndios </a:t>
            </a:r>
            <a:endParaRPr lang="pt-PT" sz="2000" b="1" dirty="0" smtClean="0">
              <a:solidFill>
                <a:srgbClr val="31859C"/>
              </a:solidFill>
              <a:latin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rgbClr val="3F3F3F"/>
                </a:solidFill>
                <a:latin typeface="Calibri" panose="020F0502020204030204" pitchFamily="34" charset="0"/>
              </a:rPr>
              <a:t>Fundos da Política de Coesão: </a:t>
            </a:r>
            <a:r>
              <a:rPr lang="pt-PT" sz="2000" dirty="0">
                <a:solidFill>
                  <a:srgbClr val="3F3F3F"/>
                </a:solidFill>
                <a:latin typeface="Calibri" panose="020F0502020204030204" pitchFamily="34" charset="0"/>
              </a:rPr>
              <a:t>Infraestruturação do território – instalação de redes de defesa primária e secundária </a:t>
            </a:r>
            <a:endParaRPr lang="pt-PT" sz="2000" dirty="0" smtClean="0">
              <a:solidFill>
                <a:srgbClr val="3F3F3F"/>
              </a:solidFill>
              <a:latin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FEADER </a:t>
            </a:r>
            <a:r>
              <a:rPr lang="pt-PT" sz="2000" b="1" dirty="0">
                <a:solidFill>
                  <a:srgbClr val="3F3F3F"/>
                </a:solidFill>
                <a:latin typeface="Calibri" panose="020F0502020204030204" pitchFamily="34" charset="0"/>
              </a:rPr>
              <a:t>(PDR 2020):</a:t>
            </a:r>
            <a:r>
              <a:rPr lang="pt-PT" sz="2000" dirty="0">
                <a:solidFill>
                  <a:srgbClr val="3F3F3F"/>
                </a:solidFill>
                <a:latin typeface="Calibri" panose="020F0502020204030204" pitchFamily="34" charset="0"/>
              </a:rPr>
              <a:t> Silvicultura preventiva incluindo ações de gestão de </a:t>
            </a:r>
            <a:r>
              <a:rPr lang="pt-PT" sz="20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combustível</a:t>
            </a:r>
            <a:endParaRPr lang="pt-PT" sz="2000" dirty="0">
              <a:solidFill>
                <a:srgbClr val="3F3F3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384184" y="1700808"/>
            <a:ext cx="7171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u="sng" dirty="0">
                <a:solidFill>
                  <a:srgbClr val="31859C"/>
                </a:solidFill>
                <a:latin typeface="Calibri" panose="020F0502020204030204" pitchFamily="34" charset="0"/>
              </a:rPr>
              <a:t>PDR – Articulação com outros </a:t>
            </a:r>
            <a:r>
              <a:rPr lang="pt-PT" sz="2000" b="1" u="sng" dirty="0" smtClean="0">
                <a:solidFill>
                  <a:srgbClr val="31859C"/>
                </a:solidFill>
                <a:latin typeface="Calibri" panose="020F0502020204030204" pitchFamily="34" charset="0"/>
              </a:rPr>
              <a:t>Fundos do QEC (principais  aspetos)</a:t>
            </a:r>
            <a:endParaRPr lang="pt-PT" sz="2000" b="1" u="sng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69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ângulo 19"/>
          <p:cNvSpPr>
            <a:spLocks noChangeArrowheads="1"/>
          </p:cNvSpPr>
          <p:nvPr/>
        </p:nvSpPr>
        <p:spPr bwMode="auto">
          <a:xfrm>
            <a:off x="640679" y="2333121"/>
            <a:ext cx="4320480" cy="432371"/>
          </a:xfrm>
          <a:prstGeom prst="rect">
            <a:avLst/>
          </a:prstGeom>
          <a:solidFill>
            <a:srgbClr val="3185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r>
              <a:rPr lang="pt-PT" sz="2400" dirty="0" smtClean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Desafios </a:t>
            </a:r>
            <a:r>
              <a:rPr lang="pt-PT" sz="2400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UE para </a:t>
            </a:r>
            <a:r>
              <a:rPr lang="pt-PT" sz="24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PAC pós 2013</a:t>
            </a:r>
          </a:p>
        </p:txBody>
      </p:sp>
      <p:sp>
        <p:nvSpPr>
          <p:cNvPr id="24" name="Rectângulo 23"/>
          <p:cNvSpPr>
            <a:spLocks noChangeArrowheads="1"/>
          </p:cNvSpPr>
          <p:nvPr/>
        </p:nvSpPr>
        <p:spPr bwMode="auto">
          <a:xfrm>
            <a:off x="629371" y="2876105"/>
            <a:ext cx="4320480" cy="432048"/>
          </a:xfrm>
          <a:prstGeom prst="rect">
            <a:avLst/>
          </a:prstGeom>
          <a:solidFill>
            <a:srgbClr val="3185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 Instrumentos </a:t>
            </a:r>
            <a:r>
              <a:rPr lang="pt-PT" sz="24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da </a:t>
            </a:r>
            <a:r>
              <a:rPr lang="pt-PT" sz="2400" b="1" dirty="0" smtClean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PAC</a:t>
            </a:r>
            <a:endParaRPr lang="pt-PT" sz="2400" b="1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26" name="Rectângulo 25"/>
          <p:cNvSpPr>
            <a:spLocks noChangeArrowheads="1"/>
          </p:cNvSpPr>
          <p:nvPr/>
        </p:nvSpPr>
        <p:spPr bwMode="auto">
          <a:xfrm>
            <a:off x="611564" y="1916832"/>
            <a:ext cx="7989547" cy="142653"/>
          </a:xfrm>
          <a:prstGeom prst="rect">
            <a:avLst/>
          </a:prstGeom>
          <a:solidFill>
            <a:srgbClr val="93C37B"/>
          </a:solidFill>
          <a:ln>
            <a:noFill/>
          </a:ln>
          <a:extLst/>
        </p:spPr>
        <p:txBody>
          <a:bodyPr rot="0" vert="horz" wrap="square" lIns="182880" tIns="45720" rIns="182880" bIns="45720" anchor="ctr" anchorCtr="0" upright="1">
            <a:noAutofit/>
          </a:bodyPr>
          <a:lstStyle/>
          <a:p>
            <a:pPr marL="935990">
              <a:spcBef>
                <a:spcPts val="600"/>
              </a:spcBef>
              <a:spcAft>
                <a:spcPts val="600"/>
              </a:spcAft>
            </a:pPr>
            <a:endParaRPr lang="pt-PT" sz="2400" dirty="0">
              <a:effectLst/>
              <a:latin typeface="Palatino Linotype"/>
              <a:ea typeface="Times New Roman"/>
              <a:cs typeface="Times New Roman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>
          <a:xfrm>
            <a:off x="4025419" y="6228896"/>
            <a:ext cx="1161827" cy="365125"/>
          </a:xfrm>
        </p:spPr>
        <p:txBody>
          <a:bodyPr/>
          <a:lstStyle/>
          <a:p>
            <a:fld id="{56DB7D5C-2BCD-4EAA-8083-BEE006F8E806}" type="slidenum">
              <a:rPr lang="pt-PT" smtClean="0"/>
              <a:t>2</a:t>
            </a:fld>
            <a:endParaRPr lang="pt-PT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auto">
          <a:xfrm>
            <a:off x="611560" y="3384288"/>
            <a:ext cx="4320480" cy="432048"/>
          </a:xfrm>
          <a:prstGeom prst="rect">
            <a:avLst/>
          </a:prstGeom>
          <a:solidFill>
            <a:srgbClr val="3185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 Desafios </a:t>
            </a:r>
            <a:r>
              <a:rPr lang="pt-PT" sz="24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Nacionais</a:t>
            </a:r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auto">
          <a:xfrm>
            <a:off x="595572" y="5174608"/>
            <a:ext cx="4320480" cy="432048"/>
          </a:xfrm>
          <a:prstGeom prst="rect">
            <a:avLst/>
          </a:prstGeom>
          <a:solidFill>
            <a:srgbClr val="3185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 Notas </a:t>
            </a:r>
            <a:r>
              <a:rPr lang="pt-PT" sz="24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Finais</a:t>
            </a:r>
          </a:p>
        </p:txBody>
      </p:sp>
      <p:pic>
        <p:nvPicPr>
          <p:cNvPr id="22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o 10"/>
          <p:cNvGrpSpPr/>
          <p:nvPr/>
        </p:nvGrpSpPr>
        <p:grpSpPr>
          <a:xfrm>
            <a:off x="640683" y="4021324"/>
            <a:ext cx="7989547" cy="955803"/>
            <a:chOff x="614901" y="2866029"/>
            <a:chExt cx="7989547" cy="1274405"/>
          </a:xfrm>
        </p:grpSpPr>
        <p:grpSp>
          <p:nvGrpSpPr>
            <p:cNvPr id="12" name="Grupo 11"/>
            <p:cNvGrpSpPr/>
            <p:nvPr/>
          </p:nvGrpSpPr>
          <p:grpSpPr>
            <a:xfrm>
              <a:off x="614901" y="2866029"/>
              <a:ext cx="7989547" cy="563696"/>
              <a:chOff x="466358" y="2433501"/>
              <a:chExt cx="7961166" cy="563696"/>
            </a:xfrm>
          </p:grpSpPr>
          <p:sp>
            <p:nvSpPr>
              <p:cNvPr id="17" name="Rectângulo 16"/>
              <p:cNvSpPr>
                <a:spLocks noChangeArrowheads="1"/>
              </p:cNvSpPr>
              <p:nvPr/>
            </p:nvSpPr>
            <p:spPr bwMode="auto">
              <a:xfrm>
                <a:off x="466358" y="2433501"/>
                <a:ext cx="4301802" cy="563696"/>
              </a:xfrm>
              <a:prstGeom prst="rect">
                <a:avLst/>
              </a:prstGeom>
              <a:solidFill>
                <a:srgbClr val="3185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pt-PT" sz="2400" b="1" dirty="0" smtClean="0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</a:rPr>
                  <a:t>  1º Pilar da PAC</a:t>
                </a:r>
                <a:endParaRPr lang="pt-PT" sz="2400" dirty="0"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18" name="Rectângulo 17"/>
              <p:cNvSpPr>
                <a:spLocks noChangeArrowheads="1"/>
              </p:cNvSpPr>
              <p:nvPr/>
            </p:nvSpPr>
            <p:spPr bwMode="auto">
              <a:xfrm>
                <a:off x="4911664" y="2433501"/>
                <a:ext cx="3515860" cy="563696"/>
              </a:xfrm>
              <a:prstGeom prst="rect">
                <a:avLst/>
              </a:prstGeom>
              <a:solidFill>
                <a:srgbClr val="B7DE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107950" algn="r">
                  <a:lnSpc>
                    <a:spcPct val="1150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pt-PT" sz="2400" b="1" dirty="0" smtClean="0">
                    <a:effectLst/>
                    <a:latin typeface="Calibri"/>
                    <a:ea typeface="Calibri"/>
                    <a:cs typeface="Times New Roman"/>
                  </a:rPr>
                  <a:t>Pagamentos Diretos</a:t>
                </a:r>
                <a:endParaRPr lang="pt-PT" sz="2400" b="1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grpSp>
          <p:nvGrpSpPr>
            <p:cNvPr id="13" name="Grupo 12"/>
            <p:cNvGrpSpPr/>
            <p:nvPr/>
          </p:nvGrpSpPr>
          <p:grpSpPr>
            <a:xfrm>
              <a:off x="614902" y="3577158"/>
              <a:ext cx="7989546" cy="563276"/>
              <a:chOff x="457094" y="3125580"/>
              <a:chExt cx="8157906" cy="604840"/>
            </a:xfrm>
          </p:grpSpPr>
          <p:sp>
            <p:nvSpPr>
              <p:cNvPr id="14" name="Rectângulo 13"/>
              <p:cNvSpPr>
                <a:spLocks noChangeArrowheads="1"/>
              </p:cNvSpPr>
              <p:nvPr/>
            </p:nvSpPr>
            <p:spPr bwMode="auto">
              <a:xfrm>
                <a:off x="5012254" y="3125580"/>
                <a:ext cx="3602746" cy="604840"/>
              </a:xfrm>
              <a:prstGeom prst="rect">
                <a:avLst/>
              </a:prstGeom>
              <a:solidFill>
                <a:srgbClr val="B7DE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107950" algn="r">
                  <a:lnSpc>
                    <a:spcPct val="1150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pt-PT" sz="2400" b="1" dirty="0" smtClean="0">
                    <a:effectLst/>
                    <a:latin typeface="Calibri"/>
                    <a:ea typeface="Calibri"/>
                    <a:cs typeface="Times New Roman"/>
                  </a:rPr>
                  <a:t>PDR 2020</a:t>
                </a:r>
                <a:endParaRPr lang="pt-PT" sz="2400" b="1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6" name="Rectângulo 15"/>
              <p:cNvSpPr>
                <a:spLocks noChangeArrowheads="1"/>
              </p:cNvSpPr>
              <p:nvPr/>
            </p:nvSpPr>
            <p:spPr bwMode="auto">
              <a:xfrm>
                <a:off x="457094" y="3125580"/>
                <a:ext cx="4408109" cy="604840"/>
              </a:xfrm>
              <a:prstGeom prst="rect">
                <a:avLst/>
              </a:prstGeom>
              <a:solidFill>
                <a:srgbClr val="3185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r>
                  <a:rPr lang="pt-PT" sz="2400" b="1" dirty="0" smtClean="0">
                    <a:solidFill>
                      <a:schemeClr val="bg1"/>
                    </a:solidFill>
                    <a:effectLst/>
                    <a:latin typeface="Calibri"/>
                    <a:ea typeface="Calibri"/>
                    <a:cs typeface="Times New Roman"/>
                  </a:rPr>
                  <a:t>  2º Pilar da PAC</a:t>
                </a:r>
                <a:endParaRPr lang="pt-PT" sz="2400" b="1" dirty="0">
                  <a:solidFill>
                    <a:schemeClr val="bg1"/>
                  </a:solidFill>
                  <a:latin typeface="Calibri" panose="020F0502020204030204" pitchFamily="34" charset="0"/>
                </a:endParaRPr>
              </a:p>
            </p:txBody>
          </p:sp>
        </p:grpSp>
      </p:grpSp>
      <p:pic>
        <p:nvPicPr>
          <p:cNvPr id="21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05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769550" y="1103235"/>
            <a:ext cx="2442410" cy="2632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</a:t>
            </a:r>
            <a:endParaRPr lang="pt-PT" sz="24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20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32510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ângulo 2"/>
          <p:cNvSpPr/>
          <p:nvPr/>
        </p:nvSpPr>
        <p:spPr>
          <a:xfrm>
            <a:off x="418301" y="2060848"/>
            <a:ext cx="838103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4. Desenvolvimento </a:t>
            </a:r>
            <a:r>
              <a:rPr lang="pt-PT" sz="2000" b="1" dirty="0">
                <a:solidFill>
                  <a:srgbClr val="31859C"/>
                </a:solidFill>
                <a:latin typeface="Calibri" panose="020F0502020204030204" pitchFamily="34" charset="0"/>
              </a:rPr>
              <a:t>Local de Base Comunitária </a:t>
            </a:r>
            <a:r>
              <a:rPr lang="pt-PT" sz="2000" dirty="0">
                <a:solidFill>
                  <a:srgbClr val="31859C"/>
                </a:solidFill>
                <a:latin typeface="Calibri" panose="020F0502020204030204" pitchFamily="34" charset="0"/>
              </a:rPr>
              <a:t>(DLBC plurifundos – abordagem LEADER) </a:t>
            </a:r>
            <a:endParaRPr lang="pt-PT" sz="2000" dirty="0" smtClean="0">
              <a:solidFill>
                <a:srgbClr val="31859C"/>
              </a:solidFill>
              <a:latin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rgbClr val="3F3F3F"/>
                </a:solidFill>
                <a:latin typeface="Calibri" panose="020F0502020204030204" pitchFamily="34" charset="0"/>
              </a:rPr>
              <a:t>Fundos da Política de Coesão: 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Apoio ao tecido económico das comunidades identificadas (</a:t>
            </a:r>
            <a:r>
              <a:rPr lang="pt-PT" sz="1600" dirty="0" err="1" smtClean="0">
                <a:solidFill>
                  <a:srgbClr val="3F3F3F"/>
                </a:solidFill>
                <a:latin typeface="Calibri" panose="020F0502020204030204" pitchFamily="34" charset="0"/>
              </a:rPr>
              <a:t>ex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: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valorização económica e social das áreas classificadas, apoio a pequenos projetos de investimento em atividades extra setores agricultura e fora das explorações agrícolas) </a:t>
            </a:r>
            <a:endParaRPr lang="pt-PT" sz="1600" dirty="0" smtClean="0">
              <a:solidFill>
                <a:srgbClr val="3F3F3F"/>
              </a:solidFill>
              <a:latin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PT" sz="1600" b="1" dirty="0">
              <a:solidFill>
                <a:srgbClr val="3F3F3F"/>
              </a:solidFill>
              <a:latin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rgbClr val="3F3F3F"/>
                </a:solidFill>
                <a:latin typeface="Calibri" panose="020F0502020204030204" pitchFamily="34" charset="0"/>
              </a:rPr>
              <a:t>FEADER (PDR 2020): 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Abordagem LEADER – apoio pelo FEADER (</a:t>
            </a:r>
            <a:r>
              <a:rPr lang="pt-PT" sz="1600" dirty="0" err="1" smtClean="0">
                <a:solidFill>
                  <a:srgbClr val="3F3F3F"/>
                </a:solidFill>
                <a:latin typeface="Calibri" panose="020F0502020204030204" pitchFamily="34" charset="0"/>
              </a:rPr>
              <a:t>ex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: pequenos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investimentos 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agrícolas e na transformação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e comercialização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; desenvolvimento </a:t>
            </a:r>
            <a:r>
              <a:rPr lang="pt-PT" sz="1600" dirty="0">
                <a:solidFill>
                  <a:srgbClr val="3F3F3F"/>
                </a:solidFill>
                <a:latin typeface="Calibri" panose="020F0502020204030204" pitchFamily="34" charset="0"/>
              </a:rPr>
              <a:t>de cadeias curtas e mercados locais; investimentos de diversificação dentro das explorações </a:t>
            </a:r>
            <a:r>
              <a:rPr lang="pt-PT" sz="1600" dirty="0" smtClean="0">
                <a:solidFill>
                  <a:srgbClr val="3F3F3F"/>
                </a:solidFill>
                <a:latin typeface="Calibri" panose="020F0502020204030204" pitchFamily="34" charset="0"/>
              </a:rPr>
              <a:t>agrícolas;  promoção de produtos locais e renovação das aldeias.</a:t>
            </a:r>
            <a:endParaRPr lang="pt-PT" dirty="0">
              <a:solidFill>
                <a:srgbClr val="3F3F3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ângulo arredondado 10"/>
          <p:cNvSpPr/>
          <p:nvPr/>
        </p:nvSpPr>
        <p:spPr>
          <a:xfrm>
            <a:off x="1769550" y="1103235"/>
            <a:ext cx="6762890" cy="2632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</a:t>
            </a:r>
            <a:r>
              <a:rPr lang="pt-P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Acordo </a:t>
            </a:r>
            <a:r>
              <a:rPr lang="pt-P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de Parceria  - o que se encontra previsto e em negociação com </a:t>
            </a:r>
            <a:r>
              <a:rPr lang="pt-P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CE</a:t>
            </a:r>
            <a:endParaRPr lang="pt-PT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384184" y="1700808"/>
            <a:ext cx="7171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u="sng" dirty="0">
                <a:solidFill>
                  <a:srgbClr val="31859C"/>
                </a:solidFill>
                <a:latin typeface="Calibri" panose="020F0502020204030204" pitchFamily="34" charset="0"/>
              </a:rPr>
              <a:t>PDR – Articulação com outros </a:t>
            </a:r>
            <a:r>
              <a:rPr lang="pt-PT" sz="2000" b="1" u="sng" dirty="0" smtClean="0">
                <a:solidFill>
                  <a:srgbClr val="31859C"/>
                </a:solidFill>
                <a:latin typeface="Calibri" panose="020F0502020204030204" pitchFamily="34" charset="0"/>
              </a:rPr>
              <a:t>Fundos do QEC (principais  aspetos)</a:t>
            </a:r>
            <a:endParaRPr lang="pt-PT" sz="2000" b="1" u="sng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63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769550" y="1103235"/>
            <a:ext cx="2442410" cy="2632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>
                <a:solidFill>
                  <a:srgbClr val="31859C"/>
                </a:solidFill>
                <a:latin typeface="Calibri" panose="020F0502020204030204" pitchFamily="34" charset="0"/>
              </a:rPr>
              <a:t>|Arquitetura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21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32510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69364"/>
            <a:ext cx="7543910" cy="5099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844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625610" y="1112028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|Novas Medidas</a:t>
            </a:r>
            <a:endParaRPr lang="pt-PT" sz="24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22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32510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ângulo arredondado 7"/>
          <p:cNvSpPr/>
          <p:nvPr/>
        </p:nvSpPr>
        <p:spPr>
          <a:xfrm>
            <a:off x="827584" y="2204864"/>
            <a:ext cx="7128792" cy="3528392"/>
          </a:xfrm>
          <a:prstGeom prst="roundRect">
            <a:avLst/>
          </a:prstGeom>
          <a:solidFill>
            <a:schemeClr val="bg1"/>
          </a:solidFill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Grupos Operacionais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Organização da Produção – apoios específicos e fator de majoração em diversas medidas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Seguros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Pequenos investimentos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Cadeias curtas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t-PT" sz="2000" b="1" dirty="0">
              <a:solidFill>
                <a:srgbClr val="3F3F3F"/>
              </a:solidFill>
              <a:latin typeface="Calibri" panose="020F0502020204030204" pitchFamily="34" charset="0"/>
            </a:endParaRPr>
          </a:p>
        </p:txBody>
      </p:sp>
      <p:pic>
        <p:nvPicPr>
          <p:cNvPr id="10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15172"/>
            <a:ext cx="8419954" cy="5341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724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477479" y="1078852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|Medidas de Apoio</a:t>
            </a:r>
            <a:r>
              <a:rPr lang="pt-PT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 </a:t>
            </a:r>
            <a:endParaRPr lang="pt-PT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23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rgbClr val="FFFFFF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85" y="932511"/>
            <a:ext cx="1094263" cy="75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711767"/>
              </p:ext>
            </p:extLst>
          </p:nvPr>
        </p:nvGraphicFramePr>
        <p:xfrm>
          <a:off x="194117" y="1543735"/>
          <a:ext cx="8640961" cy="5239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6840761"/>
              </a:tblGrid>
              <a:tr h="1126315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M3 .1</a:t>
                      </a:r>
                      <a:r>
                        <a:rPr lang="pt-PT" sz="19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pt-PT" sz="1900" baseline="0" dirty="0" smtClean="0">
                          <a:solidFill>
                            <a:srgbClr val="002060"/>
                          </a:solidFill>
                        </a:rPr>
                        <a:t>Jovens Agricultores</a:t>
                      </a:r>
                      <a:endParaRPr lang="pt-PT" sz="19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0" dirty="0" smtClean="0">
                          <a:solidFill>
                            <a:srgbClr val="002060"/>
                          </a:solidFill>
                          <a:latin typeface="+mn-lt"/>
                          <a:cs typeface="Calibri" pitchFamily="34" charset="0"/>
                        </a:rPr>
                        <a:t>Apoio através de um incentivo aos jovens agricultores que se instalem pela primeira vez numa exploração agrícola e se candidatem à Ação 3.2 de Investimento na Exploração Agrícola </a:t>
                      </a:r>
                    </a:p>
                    <a:p>
                      <a:pPr algn="just"/>
                      <a:endParaRPr lang="en-US" sz="1600" b="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719591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Tipologia de apoio</a:t>
                      </a:r>
                      <a:endParaRPr lang="en-US" sz="19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Ajuda à 1ª instalação tem a forma de um </a:t>
                      </a:r>
                      <a:r>
                        <a:rPr lang="pt-PT" sz="1600" b="1" dirty="0" smtClean="0">
                          <a:solidFill>
                            <a:srgbClr val="002060"/>
                          </a:solidFill>
                        </a:rPr>
                        <a:t>subsidio não reembolsável.</a:t>
                      </a:r>
                      <a:endParaRPr lang="en-US" sz="2400" dirty="0"/>
                    </a:p>
                  </a:txBody>
                  <a:tcPr marT="60960" marB="60960"/>
                </a:tc>
              </a:tr>
              <a:tr h="1015967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Beneficiários</a:t>
                      </a:r>
                      <a:endParaRPr lang="en-US" sz="19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Jovens que se instalem pela primeira vez como agricultores, na qualidade de responsáveis pela exploração, com idade superior a 18 anos e inferior ou igual a 40 anos no momento da apresentação do pedido.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2377776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Taxa de Apoio</a:t>
                      </a:r>
                      <a:endParaRPr lang="en-US" sz="19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285750" lvl="1" indent="-200025" algn="just">
                        <a:spcBef>
                          <a:spcPts val="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PT" sz="1600" b="0" dirty="0" smtClean="0">
                          <a:solidFill>
                            <a:srgbClr val="002060"/>
                          </a:solidFill>
                          <a:cs typeface="Calibri" pitchFamily="34" charset="0"/>
                        </a:rPr>
                        <a:t>Montante máximo de ajuda à 1ª instalação de 30.000 euros com possibilidade de majorações de 10.000 euros quando:</a:t>
                      </a:r>
                    </a:p>
                    <a:p>
                      <a:pPr marL="742950" lvl="2" indent="-285750" algn="just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1600" b="0" dirty="0" smtClean="0">
                          <a:solidFill>
                            <a:srgbClr val="002060"/>
                          </a:solidFill>
                          <a:cs typeface="Calibri" pitchFamily="34" charset="0"/>
                        </a:rPr>
                        <a:t>Membro de uma Organização de Produtores, </a:t>
                      </a:r>
                    </a:p>
                    <a:p>
                      <a:pPr marL="742950" lvl="2" indent="-285750" algn="just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1600" b="0" dirty="0" smtClean="0">
                          <a:solidFill>
                            <a:srgbClr val="002060"/>
                          </a:solidFill>
                          <a:cs typeface="Calibri" pitchFamily="34" charset="0"/>
                        </a:rPr>
                        <a:t>No caso de pessoas coletivas, quando se instale mais do que um jovem agricultor e desde que cada um detenha uma participação individual mínima no capital social de 25%.</a:t>
                      </a:r>
                    </a:p>
                    <a:p>
                      <a:pPr marL="4572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PT" sz="1600" b="1" dirty="0" smtClean="0">
                        <a:solidFill>
                          <a:schemeClr val="tx1"/>
                        </a:solidFill>
                        <a:cs typeface="Calibri" pitchFamily="34" charset="0"/>
                      </a:endParaRPr>
                    </a:p>
                    <a:p>
                      <a:pPr marL="4572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600" b="1" dirty="0" smtClean="0">
                          <a:solidFill>
                            <a:srgbClr val="002060"/>
                          </a:solidFill>
                          <a:cs typeface="Calibri" pitchFamily="34" charset="0"/>
                        </a:rPr>
                        <a:t>Suplemento</a:t>
                      </a:r>
                      <a:r>
                        <a:rPr lang="pt-PT" sz="1600" dirty="0" smtClean="0">
                          <a:solidFill>
                            <a:srgbClr val="002060"/>
                          </a:solidFill>
                          <a:cs typeface="Calibri" pitchFamily="34" charset="0"/>
                        </a:rPr>
                        <a:t>: </a:t>
                      </a:r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60% dos custos em compra de animais ou terra, até ao máximo de 20.000 euros.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70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477479" y="1078852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|Medidas de Apoio</a:t>
            </a:r>
            <a:r>
              <a:rPr lang="pt-PT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 </a:t>
            </a:r>
            <a:endParaRPr lang="pt-PT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>
                <a:solidFill>
                  <a:srgbClr val="681528"/>
                </a:solidFill>
              </a:rPr>
              <a:pPr/>
              <a:t>24</a:t>
            </a:fld>
            <a:endParaRPr lang="pt-PT">
              <a:solidFill>
                <a:srgbClr val="681528"/>
              </a:solidFill>
            </a:endParaRPr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rgbClr val="FFFFFF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85" y="932511"/>
            <a:ext cx="1094263" cy="75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436037"/>
              </p:ext>
            </p:extLst>
          </p:nvPr>
        </p:nvGraphicFramePr>
        <p:xfrm>
          <a:off x="251523" y="1690079"/>
          <a:ext cx="8640961" cy="4979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6840761"/>
              </a:tblGrid>
              <a:tr h="1362503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M3 .2</a:t>
                      </a:r>
                    </a:p>
                    <a:p>
                      <a:pPr algn="ctr"/>
                      <a:r>
                        <a:rPr lang="pt-PT" sz="19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 Investimento na exploração agrícola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Apoio à realização de investimentos na exploração agrícola, corpóreos e incorpóreos,  destinados a melhorar o desempenho e a viabilidade da exploração, aumentar a produção, criar valor, melhorar a qualidade dos produtos, introduzir métodos e produtos inovadores e garantir a sustentabilidade ambiental da exploração.</a:t>
                      </a:r>
                      <a:endParaRPr lang="en-US" sz="1600" b="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2105685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Tipologia de apoio</a:t>
                      </a:r>
                      <a:endParaRPr lang="en-US" sz="19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pt-PT" sz="16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Subsídio não reembolsável </a:t>
                      </a:r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até um limite de montante de apoio por beneficiário de 2 milhões €. </a:t>
                      </a:r>
                    </a:p>
                    <a:p>
                      <a:r>
                        <a:rPr lang="pt-PT" sz="16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Subsidio reembolsável</a:t>
                      </a:r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num limite de 2 milhões € para a componente dos montantes de apoio acima de 2 milhões € de subsídio não reembolsável. 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 Regime de pequeno investimento (até 25.000€) será preferencialmente gerido através da abordagem LEADER. Contudo, nos territórios não cobertos por EDL e GAL aprovados no âmbito da abordagem LEADER 2014-2020, o mesmo é integrado medida.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480842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Beneficiários</a:t>
                      </a:r>
                      <a:endParaRPr lang="en-US" sz="19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Pessoas individuais ou coletivas que exerçam a atividade agrícola 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1030253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Taxa de Apoio</a:t>
                      </a:r>
                      <a:endParaRPr lang="en-US" sz="19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Taxa de apoio base: não pode ultrapassar 50%, no caso das regiões menos desenvolvidas e 40% nas outras regiões, do montante de investimento elegível, calculada tendo como base uma 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Taxa minima de 30%; </a:t>
                      </a:r>
                      <a:endParaRPr lang="en-US" sz="24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10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477479" y="1078851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|Medidas de Apoio</a:t>
            </a:r>
            <a:r>
              <a:rPr lang="pt-PT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 </a:t>
            </a:r>
            <a:endParaRPr lang="pt-PT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25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83" y="932510"/>
            <a:ext cx="1094263" cy="75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570700"/>
              </p:ext>
            </p:extLst>
          </p:nvPr>
        </p:nvGraphicFramePr>
        <p:xfrm>
          <a:off x="251521" y="1543735"/>
          <a:ext cx="8640961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1"/>
                <a:gridCol w="6912770"/>
              </a:tblGrid>
              <a:tr h="1691768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M3 .3</a:t>
                      </a:r>
                    </a:p>
                    <a:p>
                      <a:pPr algn="ctr"/>
                      <a:r>
                        <a:rPr lang="pt-PT" sz="16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 Investimento na transformação e comercialização de produtos  agrícolas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Apoio à realização de investimentos na transformação e comercialização de produtos agrícolas, predominantemente em ativos tangíveis, destinados a melhorar o desempenho competitivo das unidades industriais, através do aumento da produção, da criação de valor baseada no conhecimento e em processos e produtos inovadores, na melhoria da qualidade dos produtos, garantindo simultaneamente a sustentabilidade ambiental das atividades económicas.</a:t>
                      </a:r>
                      <a:endParaRPr lang="en-US" sz="1600" b="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1640641">
                <a:tc>
                  <a:txBody>
                    <a:bodyPr/>
                    <a:lstStyle/>
                    <a:p>
                      <a:pPr algn="ctr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Tipologia de apoio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Subsídio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não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reembolsável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Serão apoiados os seguintes projetos de investimento: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-  com dimensão superior a 200.000€ e inferior ou igual a 4.000.000 €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- com dimensão superior a 200.000€ quando desenvolvidos em explorações agrícolas em que a matéria prima é maioritariamente proveniente da própria exploração ou por AP/OP. </a:t>
                      </a:r>
                    </a:p>
                    <a:p>
                      <a:pPr algn="just"/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376465">
                <a:tc>
                  <a:txBody>
                    <a:bodyPr/>
                    <a:lstStyle/>
                    <a:p>
                      <a:pPr algn="ctr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Beneficiários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Pessoas singulares ou coletivas legalmente constituídas à data de apresentação da candidatura.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7894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Taxa de Apoio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35% (Regiões desfavorecidas) - 25% (outras regiões)</a:t>
                      </a:r>
                    </a:p>
                    <a:p>
                      <a:pPr algn="just"/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Majorações de 10% para OP/AP e operações PEI e 20% para OP/AP</a:t>
                      </a:r>
                      <a:r>
                        <a:rPr lang="pt-PT" sz="1600" baseline="0" dirty="0" smtClean="0">
                          <a:solidFill>
                            <a:srgbClr val="002060"/>
                          </a:solidFill>
                        </a:rPr>
                        <a:t> em processo de fusão.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911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477479" y="1078851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|Medidas de Apoio</a:t>
            </a:r>
            <a:r>
              <a:rPr lang="pt-PT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 </a:t>
            </a:r>
            <a:endParaRPr lang="pt-PT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26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83" y="932510"/>
            <a:ext cx="1094263" cy="75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552697"/>
              </p:ext>
            </p:extLst>
          </p:nvPr>
        </p:nvGraphicFramePr>
        <p:xfrm>
          <a:off x="251521" y="1700809"/>
          <a:ext cx="8640961" cy="4958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6840761"/>
              </a:tblGrid>
              <a:tr h="2592287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M3 .3’</a:t>
                      </a:r>
                    </a:p>
                    <a:p>
                      <a:pPr marL="0" algn="ctr" defTabSz="914400" rtl="0" eaLnBrk="1" latinLnBrk="0" hangingPunct="1"/>
                      <a:r>
                        <a:rPr lang="pt-PT" sz="19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Pequeno Investimento na transformação e comercialização de produtos  agrícolas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Apoio à realização de </a:t>
                      </a:r>
                      <a:r>
                        <a:rPr lang="pt-PT" sz="16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pequenos </a:t>
                      </a:r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investimentos na transformação e comercialização de produtos agrícolas, predominantemente em ativos tangíveis, destinados a melhorar o desempenho competitivo das unidades industriais, através do aumento da produção, da criação de valor baseada no conhecimento e em processos e produtos inovadores, na melhoria da qualidade dos produtos, garantindo simultaneamente a sustentabilidade ambiental das atividades económicas.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Este regime de apoio será preferencialmente gerido através da abordagem LEADER. Contudo, nos territórios não cobertos por EDL e GAL aprovados para o período 2014-2020, será integrado nesta ação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b="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960107">
                <a:tc>
                  <a:txBody>
                    <a:bodyPr/>
                    <a:lstStyle/>
                    <a:p>
                      <a:pPr algn="ctr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Tipologia de apoio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Subsídio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não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reembolsável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Serão apoiados  projetos de investimento com dimensão superior a 10.000€ e inferior ou igual a 200.000 €. O apoio por beneficiário está limitado 135.000€ no período de programação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58066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Beneficiários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Pessoas singulares ou coletivas legalmente constituídas à data de apresentação da candidatura.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65887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Taxa de Apoio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45% (Regiões desfavorecidas) - 35% (outras regiões)</a:t>
                      </a:r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467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477479" y="1078851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|Medidas de Apoio</a:t>
            </a:r>
            <a:r>
              <a:rPr lang="pt-PT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 </a:t>
            </a:r>
            <a:endParaRPr lang="pt-PT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27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83" y="932510"/>
            <a:ext cx="1094263" cy="75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344291"/>
              </p:ext>
            </p:extLst>
          </p:nvPr>
        </p:nvGraphicFramePr>
        <p:xfrm>
          <a:off x="251521" y="1892829"/>
          <a:ext cx="8640961" cy="4763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6840761"/>
              </a:tblGrid>
              <a:tr h="1584960">
                <a:tc>
                  <a:txBody>
                    <a:bodyPr/>
                    <a:lstStyle/>
                    <a:p>
                      <a:pPr algn="ctr"/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M3 .4</a:t>
                      </a:r>
                    </a:p>
                    <a:p>
                      <a:pPr algn="ctr"/>
                      <a:r>
                        <a:rPr lang="pt-PT" sz="19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t-PT" sz="19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Infraestruturas coletivas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Apoio a investimentos em infraestruturas coletivas que permitam a obtenção de economias de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escala e uma utilização mais eficiente de recursos, nomeadamente: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Desenvolvimento do regadio eficiente;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Melhoria da eficiência dos regadios existentes;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Drenagem e estruturação fundiária;</a:t>
                      </a:r>
                    </a:p>
                    <a:p>
                      <a:pPr algn="just"/>
                      <a:endParaRPr lang="en-US" sz="1600" b="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431264">
                <a:tc>
                  <a:txBody>
                    <a:bodyPr/>
                    <a:lstStyle/>
                    <a:p>
                      <a:pPr algn="ctr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Tipologia de apoio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Subsídios</a:t>
                      </a:r>
                      <a:r>
                        <a:rPr lang="pt-PT" sz="1600" baseline="0" dirty="0" smtClean="0">
                          <a:solidFill>
                            <a:srgbClr val="002060"/>
                          </a:solidFill>
                        </a:rPr>
                        <a:t> não reembolsáveis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1584960">
                <a:tc>
                  <a:txBody>
                    <a:bodyPr/>
                    <a:lstStyle/>
                    <a:p>
                      <a:pPr algn="ctr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Beneficiários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• Agricultores utentes das obras, organizados em: (i) Associações de Beneficiários ou de regantes; (ii) Juntas de Agricultores; (iii) outras pessoas coletivas; (iv) associações das anteriores com Organismos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da Administração Central ou Local.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• Organismos da Administração Pública, incluindo a administração central ou local.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• Empresários agrícolas, detentores de prédios ou parcelas de prédios rústicos elegíveis, através das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suas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organizações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representativas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</a:txBody>
                  <a:tcPr marT="60960" marB="60960"/>
                </a:tc>
              </a:tr>
              <a:tr h="431264">
                <a:tc>
                  <a:txBody>
                    <a:bodyPr/>
                    <a:lstStyle/>
                    <a:p>
                      <a:pPr algn="ctr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Taxa de Apoio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solidFill>
                            <a:srgbClr val="002060"/>
                          </a:solidFill>
                        </a:rPr>
                        <a:t>Até</a:t>
                      </a:r>
                      <a:r>
                        <a:rPr lang="pt-PT" sz="1600" baseline="0" dirty="0" smtClean="0">
                          <a:solidFill>
                            <a:srgbClr val="002060"/>
                          </a:solidFill>
                        </a:rPr>
                        <a:t> 100% do investimento elegível.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21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625610" y="1112028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|Novas Medidas</a:t>
            </a:r>
            <a:endParaRPr lang="pt-PT" sz="24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28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2" y="932510"/>
            <a:ext cx="1224136" cy="63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ângulo arredondado 7"/>
          <p:cNvSpPr/>
          <p:nvPr/>
        </p:nvSpPr>
        <p:spPr>
          <a:xfrm>
            <a:off x="827584" y="2204864"/>
            <a:ext cx="7128792" cy="3528392"/>
          </a:xfrm>
          <a:prstGeom prst="roundRect">
            <a:avLst/>
          </a:prstGeom>
          <a:solidFill>
            <a:schemeClr val="bg1"/>
          </a:solidFill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Modelo do apoio agroambiental – conjunto coerente de medidas visando a promoção de </a:t>
            </a:r>
            <a:r>
              <a:rPr lang="pt-PT" sz="2000" b="1" u="sng" dirty="0" smtClean="0">
                <a:solidFill>
                  <a:srgbClr val="3F3F3F"/>
                </a:solidFill>
                <a:latin typeface="Calibri" panose="020F0502020204030204" pitchFamily="34" charset="0"/>
              </a:rPr>
              <a:t>modos de produção  com benefícios ambientais (AB e PRODI)</a:t>
            </a: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, medidas visando a </a:t>
            </a:r>
            <a:r>
              <a:rPr lang="pt-PT" sz="2000" b="1" u="sng" dirty="0" smtClean="0">
                <a:solidFill>
                  <a:srgbClr val="3F3F3F"/>
                </a:solidFill>
                <a:latin typeface="Calibri" panose="020F0502020204030204" pitchFamily="34" charset="0"/>
              </a:rPr>
              <a:t>gestão eficiente de determinados recursos específicos (solo, água)</a:t>
            </a:r>
            <a:r>
              <a:rPr lang="pt-PT" sz="2000" b="1" dirty="0" smtClean="0">
                <a:solidFill>
                  <a:srgbClr val="3F3F3F"/>
                </a:solidFill>
                <a:latin typeface="Calibri" panose="020F0502020204030204" pitchFamily="34" charset="0"/>
              </a:rPr>
              <a:t>, medidas visando a valorização de determinados ecossistemas, incluindo os pagamentos natura.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t-PT" sz="2000" b="1" dirty="0">
              <a:solidFill>
                <a:srgbClr val="3F3F3F"/>
              </a:solidFill>
              <a:latin typeface="Calibri" panose="020F0502020204030204" pitchFamily="34" charset="0"/>
            </a:endParaRPr>
          </a:p>
        </p:txBody>
      </p:sp>
      <p:pic>
        <p:nvPicPr>
          <p:cNvPr id="10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00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477479" y="1078851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|Medidas de Apoio</a:t>
            </a:r>
            <a:r>
              <a:rPr lang="pt-PT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 </a:t>
            </a:r>
            <a:endParaRPr lang="pt-PT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29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83" y="932510"/>
            <a:ext cx="1094263" cy="75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096696"/>
              </p:ext>
            </p:extLst>
          </p:nvPr>
        </p:nvGraphicFramePr>
        <p:xfrm>
          <a:off x="251520" y="1796819"/>
          <a:ext cx="8712968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6912768"/>
              </a:tblGrid>
              <a:tr h="1056117"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>
                          <a:solidFill>
                            <a:srgbClr val="002060"/>
                          </a:solidFill>
                        </a:rPr>
                        <a:t>M7 .1</a:t>
                      </a:r>
                    </a:p>
                    <a:p>
                      <a:pPr algn="ctr"/>
                      <a:r>
                        <a:rPr lang="pt-PT" sz="2000" dirty="0" smtClean="0">
                          <a:solidFill>
                            <a:srgbClr val="002060"/>
                          </a:solidFill>
                        </a:rPr>
                        <a:t>Agricultura biológica</a:t>
                      </a:r>
                      <a:endParaRPr lang="en-US" sz="20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Apoiar a conversão dos sistemas de produção de agricultura convencional para a Agricultura Biológica, bem como a manutenção deste modo de produção, suportando os custos acrescidos que apresenta comparativamente à agricultura convencional.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13411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9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pt-PT" sz="2000" dirty="0" smtClean="0">
                          <a:solidFill>
                            <a:srgbClr val="002060"/>
                          </a:solidFill>
                        </a:rPr>
                        <a:t>M7 .2</a:t>
                      </a:r>
                    </a:p>
                    <a:p>
                      <a:pPr algn="ctr"/>
                      <a:r>
                        <a:rPr lang="pt-PT" sz="2000" dirty="0" smtClean="0">
                          <a:solidFill>
                            <a:srgbClr val="002060"/>
                          </a:solidFill>
                        </a:rPr>
                        <a:t>Produção integrada</a:t>
                      </a:r>
                      <a:endParaRPr lang="en-US" sz="200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en-US" sz="24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Tem como objetivo apoiar os agricultores na adoção das práticas da Produção integrada.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 beneficiários devem cumprir a regulamentação relativa à Produção Integrada, estando sujeitos a controlo por parte de Organismo de Controlo e Certificação (OC). 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 compromissos a título da presente ação são assumidos por um período de 5 anos, podendo este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ser prolongado, por decisão da Autoridade de Gestão, até um máximo de 7 anos.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>
                          <a:solidFill>
                            <a:srgbClr val="002060"/>
                          </a:solidFill>
                        </a:rPr>
                        <a:t>M7 .3.1</a:t>
                      </a:r>
                    </a:p>
                    <a:p>
                      <a:pPr algn="ctr"/>
                      <a:r>
                        <a:rPr lang="pt-PT" sz="2000" dirty="0" smtClean="0">
                          <a:solidFill>
                            <a:srgbClr val="002060"/>
                          </a:solidFill>
                        </a:rPr>
                        <a:t>Pagamentos rede natura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Apoio aos agricultores ativos com parcelas de superfície agrícola, situadas nas áreas designadas ao abrigo das Diretivas Aves e Habitats, visando compensa-los parcialmente das desvantagens e restrições impostas pelos planos de gestão ou outros instrumentos equivalentes à alteração de uso do solo.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88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ângulo 25"/>
          <p:cNvSpPr>
            <a:spLocks noChangeArrowheads="1"/>
          </p:cNvSpPr>
          <p:nvPr/>
        </p:nvSpPr>
        <p:spPr bwMode="auto">
          <a:xfrm>
            <a:off x="614909" y="2564904"/>
            <a:ext cx="7989547" cy="142653"/>
          </a:xfrm>
          <a:prstGeom prst="rect">
            <a:avLst/>
          </a:prstGeom>
          <a:solidFill>
            <a:srgbClr val="93C37B"/>
          </a:solidFill>
          <a:ln>
            <a:noFill/>
          </a:ln>
          <a:extLst/>
        </p:spPr>
        <p:txBody>
          <a:bodyPr rot="0" vert="horz" wrap="square" lIns="182880" tIns="45720" rIns="182880" bIns="45720" anchor="ctr" anchorCtr="0" upright="1">
            <a:noAutofit/>
          </a:bodyPr>
          <a:lstStyle/>
          <a:p>
            <a:pPr marL="935990">
              <a:spcBef>
                <a:spcPts val="600"/>
              </a:spcBef>
              <a:spcAft>
                <a:spcPts val="600"/>
              </a:spcAft>
            </a:pPr>
            <a:endParaRPr lang="pt-PT" sz="2400" dirty="0">
              <a:effectLst/>
              <a:latin typeface="Palatino Linotype"/>
              <a:ea typeface="Times New Roman"/>
              <a:cs typeface="Times New Roman"/>
            </a:endParaRPr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614902" y="2852936"/>
            <a:ext cx="4677178" cy="563696"/>
          </a:xfrm>
          <a:prstGeom prst="rect">
            <a:avLst/>
          </a:prstGeom>
          <a:solidFill>
            <a:srgbClr val="3185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10795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24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Desafios UE para PAC pós 2013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3</a:t>
            </a:fld>
            <a:endParaRPr lang="pt-PT"/>
          </a:p>
        </p:txBody>
      </p:sp>
      <p:pic>
        <p:nvPicPr>
          <p:cNvPr id="7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71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477479" y="1078851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|Medidas de Apoio</a:t>
            </a:r>
            <a:r>
              <a:rPr lang="pt-PT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 </a:t>
            </a:r>
            <a:endParaRPr lang="pt-PT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30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83" y="932510"/>
            <a:ext cx="1094263" cy="75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783750"/>
              </p:ext>
            </p:extLst>
          </p:nvPr>
        </p:nvGraphicFramePr>
        <p:xfrm>
          <a:off x="251520" y="1796819"/>
          <a:ext cx="8712968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6912768"/>
              </a:tblGrid>
              <a:tr h="1056117"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>
                          <a:solidFill>
                            <a:srgbClr val="002060"/>
                          </a:solidFill>
                        </a:rPr>
                        <a:t>M7 .3.1</a:t>
                      </a:r>
                    </a:p>
                    <a:p>
                      <a:pPr algn="ctr"/>
                      <a:r>
                        <a:rPr lang="pt-PT" sz="2000" dirty="0" smtClean="0">
                          <a:solidFill>
                            <a:srgbClr val="002060"/>
                          </a:solidFill>
                        </a:rPr>
                        <a:t>Pagamentos rede natura – apoios zonais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Apoio aos agricultores ativos com parcelas de superfície agrícola, situadas nas áreas da rede Natura 2000, visando compensa-los por práticas agrícolas de interesse específico para a conservação dos valores naturais das áreas designadas.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Aplicáveis nas áreas da 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AZ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Peneda-Geres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;  AZ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Montesinho-Nogueira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AZ Douro Internacional, Sabor, Macas, e Vale do Coa;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AZ Castro Verde e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outras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Áreas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Estepárias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 compromissos a titulo dos Apoios Zonais são assumidos por um período de 5 anos, podendo este</a:t>
                      </a:r>
                    </a:p>
                    <a:p>
                      <a:pPr algn="just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ser prolongado, por decisão da Autoridade de Gestão, ate um máximo de 7 anos.</a:t>
                      </a:r>
                    </a:p>
                  </a:txBody>
                  <a:tcPr marT="60960" marB="60960"/>
                </a:tc>
              </a:tr>
              <a:tr h="13411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90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algn="ctr" defTabSz="914400" rtl="0" eaLnBrk="1" latinLnBrk="0" hangingPunct="1"/>
                      <a:r>
                        <a:rPr lang="pt-PT" sz="2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M7 .6.1</a:t>
                      </a:r>
                    </a:p>
                    <a:p>
                      <a:pPr marL="0" algn="ctr" defTabSz="914400" rtl="0" eaLnBrk="1" latinLnBrk="0" hangingPunct="1"/>
                      <a:r>
                        <a:rPr lang="pt-PT" sz="2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Culturas permanentes tradicionais</a:t>
                      </a:r>
                      <a:endParaRPr lang="en-US" sz="20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Destina-se a apoiar os agricultores que assegurem a manutenção de sistemas tradicionais de culturas permanentes em áreas geográficas delimitadas, de forma a assegurar uma gestão ambientalmente sustentável das áreas em questão, permitindo preservar os benefícios ambientais e em termos de biodiversidade associados a estes sistemas de produção.</a:t>
                      </a:r>
                    </a:p>
                    <a:p>
                      <a:pPr marL="0" algn="just" defTabSz="914400" rtl="0" eaLnBrk="1" latinLnBrk="0" hangingPunct="1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 compromissos são assumidos por um período de 5 anos, podendo este ser prolongado, por decisão da Autoridade de Gestão, até um máximo de 7 anos.</a:t>
                      </a:r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14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477479" y="1078851"/>
            <a:ext cx="4098594" cy="46488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|Medidas de Apoio</a:t>
            </a:r>
            <a:r>
              <a:rPr lang="pt-PT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 </a:t>
            </a:r>
            <a:endParaRPr lang="pt-PT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31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5598881" y="332656"/>
            <a:ext cx="3200450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Desenvolvimento Rural</a:t>
            </a:r>
          </a:p>
        </p:txBody>
      </p:sp>
      <p:pic>
        <p:nvPicPr>
          <p:cNvPr id="12" name="Picture 2" descr="C:\Users\anafilipe\AppData\Local\Microsoft\Windows\Temporary Internet Files\Content.Outlook\ZBWOI29Y\LogoPDR2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83" y="932510"/>
            <a:ext cx="1094263" cy="75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950792"/>
              </p:ext>
            </p:extLst>
          </p:nvPr>
        </p:nvGraphicFramePr>
        <p:xfrm>
          <a:off x="251520" y="1796819"/>
          <a:ext cx="8712968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6912768"/>
              </a:tblGrid>
              <a:tr h="105611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 7.7.3 PASTOREIO EXTENSIVO - APOIO À PROTEÇÃO DO LOBO –</a:t>
                      </a:r>
                    </a:p>
                    <a:p>
                      <a:pPr marL="0" algn="ctr" defTabSz="914400" rtl="0" eaLnBrk="1" latinLnBrk="0" hangingPunct="1"/>
                      <a:r>
                        <a:rPr lang="pt-PT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- IBÉRICO</a:t>
                      </a: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Prevê-se um apoio à manutenção de cães de guarda de rebanho, com vista a reduzir a conflitualidade e a reduzir os ataques de lobo aos efetivos pecuários em pastoreio. A operação visa assim manter e promover o estado de conservação favorável do lobo-ibérico na área de ocorrência da espécie.</a:t>
                      </a:r>
                    </a:p>
                    <a:p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 compromissos a título da presente ação são assumidos por um período de 5 anos, podendo este ser prolongado, por decisão da Autoridade de Gestão, até um máximo de 7 anos.</a:t>
                      </a:r>
                      <a:endParaRPr lang="en-US" sz="1600" b="0" i="0" u="none" strike="noStrike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</a:tr>
              <a:tr h="13411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9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pt-PT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 7.11 – INVESTIMENTOS NÃO PRODUTIVOS</a:t>
                      </a:r>
                      <a:endParaRPr lang="en-US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Apoio a Investimentos não produtivos ligados ao cumprimento de objetivos no domínio agroambiental e climático</a:t>
                      </a:r>
                    </a:p>
                    <a:p>
                      <a:pPr marL="0" algn="l" defTabSz="914400" rtl="0" eaLnBrk="1" latinLnBrk="0" hangingPunct="1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Estão previstos os seguintes tipologias de operação:</a:t>
                      </a:r>
                    </a:p>
                    <a:p>
                      <a:pPr marL="0" algn="l" defTabSz="914400" rtl="0" eaLnBrk="1" latinLnBrk="0" hangingPunct="1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• Instalação e recuperação de galerias ripícolas;</a:t>
                      </a:r>
                    </a:p>
                    <a:p>
                      <a:pPr marL="0" algn="l" defTabSz="914400" rtl="0" eaLnBrk="1" latinLnBrk="0" hangingPunct="1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• Erradicação de espécies invasoras lenhosas;</a:t>
                      </a:r>
                    </a:p>
                    <a:p>
                      <a:pPr marL="0" algn="l" defTabSz="914400" rtl="0" eaLnBrk="1" latinLnBrk="0" hangingPunct="1"/>
                      <a:r>
                        <a:rPr lang="pt-PT" sz="16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• Recuperação de muros de pedra posta.</a:t>
                      </a:r>
                    </a:p>
                  </a:txBody>
                  <a:tcPr marT="60960" marB="60960"/>
                </a:tc>
              </a:tr>
              <a:tr h="6096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PT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M9. MANUTENÇÃO ATIVIDADE AGRÍCOLA</a:t>
                      </a:r>
                    </a:p>
                    <a:p>
                      <a:pPr marL="0" algn="ctr" defTabSz="914400" rtl="0" eaLnBrk="1" latinLnBrk="0" hangingPunct="1"/>
                      <a:r>
                        <a:rPr lang="pt-PT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EM ZONAS DESFAVORECIDAS</a:t>
                      </a:r>
                      <a:endParaRPr lang="en-US" sz="16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pt-PT" sz="16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Esta medida prevê o apoio aos agricultores que assumam o compromisso de prosseguir a sua atividade agrícola nas zonas desfavorecidas durante um ano, e tem como objetivo compensá-los pelos custos adicionais e perdas de rendimentos decorrentes das limitações à produção agrícola na zona em causa.</a:t>
                      </a:r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13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398468" y="1103238"/>
            <a:ext cx="2877388" cy="45355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Acesso à informação</a:t>
            </a:r>
            <a:endParaRPr lang="pt-PT" sz="24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32</a:t>
            </a:fld>
            <a:endParaRPr lang="pt-PT"/>
          </a:p>
        </p:txBody>
      </p:sp>
      <p:sp>
        <p:nvSpPr>
          <p:cNvPr id="8" name="Rectângulo arredondado 7"/>
          <p:cNvSpPr/>
          <p:nvPr/>
        </p:nvSpPr>
        <p:spPr>
          <a:xfrm>
            <a:off x="827584" y="1796818"/>
            <a:ext cx="7632848" cy="3998155"/>
          </a:xfrm>
          <a:prstGeom prst="roundRect">
            <a:avLst/>
          </a:prstGeom>
          <a:noFill/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Bef>
                <a:spcPts val="600"/>
              </a:spcBef>
            </a:pPr>
            <a:r>
              <a:rPr lang="pt-PT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Website do GPP: </a:t>
            </a:r>
            <a:r>
              <a:rPr lang="pt-PT" sz="2000" dirty="0" smtClean="0">
                <a:solidFill>
                  <a:schemeClr val="tx1"/>
                </a:solidFill>
                <a:latin typeface="Calibri" panose="020F0502020204030204" pitchFamily="34" charset="0"/>
                <a:hlinkClick r:id="rId3"/>
              </a:rPr>
              <a:t>www.gpp.pt</a:t>
            </a:r>
            <a:endParaRPr lang="pt-PT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247775" defTabSz="304800">
              <a:spcBef>
                <a:spcPts val="1200"/>
              </a:spcBef>
              <a:tabLst>
                <a:tab pos="3857625" algn="l"/>
              </a:tabLst>
            </a:pPr>
            <a:r>
              <a:rPr lang="pt-PT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Documentação base do processo de negociação reforma da PAC e programação nacional</a:t>
            </a:r>
            <a:r>
              <a:rPr lang="pt-PT" sz="2000" dirty="0">
                <a:solidFill>
                  <a:srgbClr val="000000"/>
                </a:solidFill>
                <a:latin typeface="Calibri" panose="020F0502020204030204" pitchFamily="34" charset="0"/>
              </a:rPr>
              <a:t>:  </a:t>
            </a:r>
            <a:r>
              <a:rPr lang="pt-PT" sz="2000" dirty="0">
                <a:solidFill>
                  <a:schemeClr val="tx1"/>
                </a:solidFill>
                <a:latin typeface="Calibri" panose="020F0502020204030204" pitchFamily="34" charset="0"/>
                <a:hlinkClick r:id="rId4"/>
              </a:rPr>
              <a:t>http://www.gpp.pt/pac2013</a:t>
            </a:r>
            <a:r>
              <a:rPr lang="pt-PT" sz="2000" dirty="0" smtClean="0">
                <a:solidFill>
                  <a:schemeClr val="tx1"/>
                </a:solidFill>
                <a:latin typeface="Calibri" panose="020F0502020204030204" pitchFamily="34" charset="0"/>
                <a:hlinkClick r:id="rId4"/>
              </a:rPr>
              <a:t>/</a:t>
            </a:r>
            <a:endParaRPr lang="pt-PT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endParaRPr lang="pt-PT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257300">
              <a:spcBef>
                <a:spcPts val="600"/>
              </a:spcBef>
            </a:pPr>
            <a:r>
              <a:rPr lang="pt-PT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Documentação relativa ao PDR 2020 – Programa de Desenvolvimento Rural do Continente :  </a:t>
            </a:r>
            <a:r>
              <a:rPr lang="pt-PT" sz="2000" dirty="0" smtClean="0">
                <a:solidFill>
                  <a:schemeClr val="tx1"/>
                </a:solidFill>
                <a:latin typeface="Calibri" panose="020F0502020204030204" pitchFamily="34" charset="0"/>
                <a:hlinkClick r:id="rId5"/>
              </a:rPr>
              <a:t>http://www.gpp.pt/pdr2020/</a:t>
            </a:r>
            <a:endParaRPr lang="pt-PT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11" name="Picture 2" descr="C:\WORK\DAPC\COMUNICAÇAO\EVENTOS GPP\Evento_Apresentação Decisões PAC_9_06_2014\Logos\PAC2013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422" y="2996952"/>
            <a:ext cx="88559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WORK\DAPC\COMUNICAÇAO\EVENTOS GPP\Evento_Apresentação Decisões PAC_9_06_2014\Logos\pdr2020_pequeno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428" y="4172276"/>
            <a:ext cx="1038501" cy="696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51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arredondado 5"/>
          <p:cNvSpPr/>
          <p:nvPr/>
        </p:nvSpPr>
        <p:spPr>
          <a:xfrm>
            <a:off x="6012163" y="2945849"/>
            <a:ext cx="2583542" cy="2899195"/>
          </a:xfrm>
          <a:prstGeom prst="roundRect">
            <a:avLst/>
          </a:prstGeom>
          <a:noFill/>
          <a:ln w="12700"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ângulo arredondado 6"/>
          <p:cNvSpPr/>
          <p:nvPr/>
        </p:nvSpPr>
        <p:spPr>
          <a:xfrm>
            <a:off x="168470" y="1052736"/>
            <a:ext cx="5195618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PAC 2014-2020 </a:t>
            </a:r>
          </a:p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Desafios e objetivos da reforma </a:t>
            </a:r>
            <a:endParaRPr lang="pt-PT" sz="20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auto">
          <a:xfrm>
            <a:off x="289448" y="2136459"/>
            <a:ext cx="1732052" cy="563696"/>
          </a:xfrm>
          <a:prstGeom prst="rect">
            <a:avLst/>
          </a:prstGeom>
          <a:solidFill>
            <a:srgbClr val="3185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PT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Desafios</a:t>
            </a:r>
            <a:endParaRPr lang="pt-PT" sz="2000" b="1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89449" y="2960387"/>
            <a:ext cx="1732052" cy="369332"/>
          </a:xfrm>
          <a:prstGeom prst="rect">
            <a:avLst/>
          </a:prstGeom>
          <a:noFill/>
          <a:ln w="12700">
            <a:solidFill>
              <a:srgbClr val="31859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Económicos</a:t>
            </a:r>
            <a:endParaRPr lang="pt-PT" b="1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00540" y="4041287"/>
            <a:ext cx="1732053" cy="369332"/>
          </a:xfrm>
          <a:prstGeom prst="rect">
            <a:avLst/>
          </a:prstGeom>
          <a:noFill/>
          <a:ln w="12700">
            <a:solidFill>
              <a:srgbClr val="31859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Ambientais</a:t>
            </a:r>
            <a:endParaRPr lang="pt-PT" b="1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89451" y="5414156"/>
            <a:ext cx="1732053" cy="369332"/>
          </a:xfrm>
          <a:prstGeom prst="rect">
            <a:avLst/>
          </a:prstGeom>
          <a:noFill/>
          <a:ln w="12700">
            <a:solidFill>
              <a:srgbClr val="31859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Territoriais</a:t>
            </a:r>
            <a:endParaRPr lang="pt-PT" b="1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ângulo 12"/>
          <p:cNvSpPr>
            <a:spLocks noChangeArrowheads="1"/>
          </p:cNvSpPr>
          <p:nvPr/>
        </p:nvSpPr>
        <p:spPr bwMode="auto">
          <a:xfrm>
            <a:off x="2714386" y="2129751"/>
            <a:ext cx="2505686" cy="563696"/>
          </a:xfrm>
          <a:prstGeom prst="rect">
            <a:avLst/>
          </a:prstGeom>
          <a:solidFill>
            <a:srgbClr val="3185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PT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Objetivos políticos</a:t>
            </a:r>
            <a:endParaRPr lang="pt-PT" sz="2000" b="1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714393" y="2945851"/>
            <a:ext cx="2505680" cy="646331"/>
          </a:xfrm>
          <a:prstGeom prst="rect">
            <a:avLst/>
          </a:prstGeom>
          <a:noFill/>
          <a:ln w="12700">
            <a:solidFill>
              <a:srgbClr val="31859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Produção alimentar viável</a:t>
            </a:r>
            <a:endParaRPr lang="pt-PT" b="1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700669" y="4041287"/>
            <a:ext cx="2513258" cy="923330"/>
          </a:xfrm>
          <a:prstGeom prst="rect">
            <a:avLst/>
          </a:prstGeom>
          <a:noFill/>
          <a:ln w="12700">
            <a:solidFill>
              <a:srgbClr val="31859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Gestão sustentável dos recursos naturais e ação climática</a:t>
            </a:r>
            <a:endParaRPr lang="pt-PT" b="1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2706776" y="5414159"/>
            <a:ext cx="2513301" cy="646331"/>
          </a:xfrm>
          <a:prstGeom prst="rect">
            <a:avLst/>
          </a:prstGeom>
          <a:noFill/>
          <a:ln w="12700">
            <a:solidFill>
              <a:srgbClr val="31859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Desenvolvimento territorial equilibrado </a:t>
            </a:r>
            <a:endParaRPr lang="pt-PT" b="1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4</a:t>
            </a:fld>
            <a:endParaRPr lang="pt-PT"/>
          </a:p>
        </p:txBody>
      </p:sp>
      <p:grpSp>
        <p:nvGrpSpPr>
          <p:cNvPr id="34" name="Grupo 33"/>
          <p:cNvGrpSpPr/>
          <p:nvPr/>
        </p:nvGrpSpPr>
        <p:grpSpPr>
          <a:xfrm>
            <a:off x="6012161" y="2945850"/>
            <a:ext cx="2548478" cy="2761522"/>
            <a:chOff x="6143306" y="2945849"/>
            <a:chExt cx="2548478" cy="2761522"/>
          </a:xfrm>
        </p:grpSpPr>
        <p:sp>
          <p:nvSpPr>
            <p:cNvPr id="5" name="CaixaDeTexto 4"/>
            <p:cNvSpPr txBox="1"/>
            <p:nvPr/>
          </p:nvSpPr>
          <p:spPr>
            <a:xfrm>
              <a:off x="6219440" y="2945849"/>
              <a:ext cx="23762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b="1" dirty="0" smtClean="0">
                  <a:solidFill>
                    <a:srgbClr val="5C5C5C"/>
                  </a:solidFill>
                  <a:latin typeface="Calibri" panose="020F0502020204030204" pitchFamily="34" charset="0"/>
                </a:rPr>
                <a:t>Aumento da competitividade</a:t>
              </a:r>
              <a:endParaRPr lang="pt-PT" b="1" dirty="0">
                <a:solidFill>
                  <a:srgbClr val="5C5C5C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6152706" y="4100258"/>
              <a:ext cx="25390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b="1" dirty="0" smtClean="0">
                  <a:solidFill>
                    <a:srgbClr val="5C5C5C"/>
                  </a:solidFill>
                  <a:latin typeface="Calibri" panose="020F0502020204030204" pitchFamily="34" charset="0"/>
                </a:rPr>
                <a:t>Melhoria da sustentabilidade</a:t>
              </a:r>
              <a:endParaRPr lang="pt-PT" b="1" dirty="0">
                <a:solidFill>
                  <a:srgbClr val="5C5C5C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6143306" y="5338039"/>
              <a:ext cx="25390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b="1" dirty="0" smtClean="0">
                  <a:solidFill>
                    <a:srgbClr val="5C5C5C"/>
                  </a:solidFill>
                  <a:latin typeface="Calibri" panose="020F0502020204030204" pitchFamily="34" charset="0"/>
                </a:rPr>
                <a:t>Maior eficácia</a:t>
              </a:r>
              <a:endParaRPr lang="pt-PT" b="1" dirty="0">
                <a:solidFill>
                  <a:srgbClr val="5C5C5C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29" name="Grupo 28"/>
            <p:cNvGrpSpPr/>
            <p:nvPr/>
          </p:nvGrpSpPr>
          <p:grpSpPr>
            <a:xfrm>
              <a:off x="7295437" y="3745322"/>
              <a:ext cx="235330" cy="446524"/>
              <a:chOff x="7295437" y="3745322"/>
              <a:chExt cx="235330" cy="446524"/>
            </a:xfrm>
          </p:grpSpPr>
          <p:cxnSp>
            <p:nvCxnSpPr>
              <p:cNvPr id="20" name="Conexão recta unidireccional 19"/>
              <p:cNvCxnSpPr/>
              <p:nvPr/>
            </p:nvCxnSpPr>
            <p:spPr>
              <a:xfrm>
                <a:off x="7295437" y="3751099"/>
                <a:ext cx="0" cy="440747"/>
              </a:xfrm>
              <a:prstGeom prst="straightConnector1">
                <a:avLst/>
              </a:prstGeom>
              <a:ln w="25400">
                <a:solidFill>
                  <a:srgbClr val="31859C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xão recta unidireccional 24"/>
              <p:cNvCxnSpPr/>
              <p:nvPr/>
            </p:nvCxnSpPr>
            <p:spPr>
              <a:xfrm flipV="1">
                <a:off x="7530767" y="3745322"/>
                <a:ext cx="0" cy="446524"/>
              </a:xfrm>
              <a:prstGeom prst="straightConnector1">
                <a:avLst/>
              </a:prstGeom>
              <a:ln w="25400">
                <a:solidFill>
                  <a:srgbClr val="31859C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upo 30"/>
            <p:cNvGrpSpPr/>
            <p:nvPr/>
          </p:nvGrpSpPr>
          <p:grpSpPr>
            <a:xfrm>
              <a:off x="7304835" y="4860770"/>
              <a:ext cx="240744" cy="446524"/>
              <a:chOff x="7295437" y="3653734"/>
              <a:chExt cx="240744" cy="446524"/>
            </a:xfrm>
          </p:grpSpPr>
          <p:cxnSp>
            <p:nvCxnSpPr>
              <p:cNvPr id="32" name="Conexão recta unidireccional 31"/>
              <p:cNvCxnSpPr/>
              <p:nvPr/>
            </p:nvCxnSpPr>
            <p:spPr>
              <a:xfrm>
                <a:off x="7295437" y="3659512"/>
                <a:ext cx="0" cy="440746"/>
              </a:xfrm>
              <a:prstGeom prst="straightConnector1">
                <a:avLst/>
              </a:prstGeom>
              <a:ln w="25400">
                <a:solidFill>
                  <a:srgbClr val="31859C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exão recta unidireccional 32"/>
              <p:cNvCxnSpPr/>
              <p:nvPr/>
            </p:nvCxnSpPr>
            <p:spPr>
              <a:xfrm flipV="1">
                <a:off x="7536181" y="3653734"/>
                <a:ext cx="0" cy="446524"/>
              </a:xfrm>
              <a:prstGeom prst="straightConnector1">
                <a:avLst/>
              </a:prstGeom>
              <a:ln w="25400">
                <a:solidFill>
                  <a:srgbClr val="31859C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Seta de movimento para a direita 29"/>
          <p:cNvSpPr/>
          <p:nvPr/>
        </p:nvSpPr>
        <p:spPr>
          <a:xfrm>
            <a:off x="2180015" y="2127181"/>
            <a:ext cx="493473" cy="561576"/>
          </a:xfrm>
          <a:prstGeom prst="stripedRightArrow">
            <a:avLst/>
          </a:prstGeom>
          <a:solidFill>
            <a:srgbClr val="93C3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5" name="Seta de movimento para a direita 34"/>
          <p:cNvSpPr/>
          <p:nvPr/>
        </p:nvSpPr>
        <p:spPr>
          <a:xfrm>
            <a:off x="5364093" y="4114659"/>
            <a:ext cx="493473" cy="561576"/>
          </a:xfrm>
          <a:prstGeom prst="stripedRightArrow">
            <a:avLst/>
          </a:prstGeom>
          <a:solidFill>
            <a:srgbClr val="93C3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26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531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ângulo 25"/>
          <p:cNvSpPr>
            <a:spLocks noChangeArrowheads="1"/>
          </p:cNvSpPr>
          <p:nvPr/>
        </p:nvSpPr>
        <p:spPr bwMode="auto">
          <a:xfrm>
            <a:off x="614909" y="2564904"/>
            <a:ext cx="7989547" cy="142653"/>
          </a:xfrm>
          <a:prstGeom prst="rect">
            <a:avLst/>
          </a:prstGeom>
          <a:solidFill>
            <a:srgbClr val="93C37B"/>
          </a:solidFill>
          <a:ln>
            <a:noFill/>
          </a:ln>
          <a:extLst/>
        </p:spPr>
        <p:txBody>
          <a:bodyPr rot="0" vert="horz" wrap="square" lIns="182880" tIns="45720" rIns="182880" bIns="45720" anchor="ctr" anchorCtr="0" upright="1">
            <a:noAutofit/>
          </a:bodyPr>
          <a:lstStyle/>
          <a:p>
            <a:pPr marL="935990">
              <a:spcBef>
                <a:spcPts val="600"/>
              </a:spcBef>
              <a:spcAft>
                <a:spcPts val="600"/>
              </a:spcAft>
            </a:pPr>
            <a:endParaRPr lang="pt-PT" sz="2400" dirty="0">
              <a:effectLst/>
              <a:latin typeface="Palatino Linotype"/>
              <a:ea typeface="Times New Roman"/>
              <a:cs typeface="Times New Roman"/>
            </a:endParaRPr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614902" y="2852936"/>
            <a:ext cx="4677178" cy="563696"/>
          </a:xfrm>
          <a:prstGeom prst="rect">
            <a:avLst/>
          </a:prstGeom>
          <a:solidFill>
            <a:srgbClr val="3185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10795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24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Instrumentos da PAC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5</a:t>
            </a:fld>
            <a:endParaRPr lang="pt-PT"/>
          </a:p>
        </p:txBody>
      </p:sp>
      <p:pic>
        <p:nvPicPr>
          <p:cNvPr id="7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50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ângulo arredondado 6"/>
          <p:cNvSpPr/>
          <p:nvPr/>
        </p:nvSpPr>
        <p:spPr>
          <a:xfrm>
            <a:off x="168470" y="1052736"/>
            <a:ext cx="5195618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PAC 2014-2020</a:t>
            </a:r>
          </a:p>
          <a:p>
            <a:r>
              <a:rPr lang="pt-PT" sz="24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| Instrumentos </a:t>
            </a:r>
            <a:endParaRPr lang="pt-PT" sz="2000" b="1" dirty="0">
              <a:solidFill>
                <a:srgbClr val="31859C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6</a:t>
            </a:fld>
            <a:endParaRPr lang="pt-PT"/>
          </a:p>
        </p:txBody>
      </p:sp>
      <p:grpSp>
        <p:nvGrpSpPr>
          <p:cNvPr id="28" name="Grupo 27"/>
          <p:cNvGrpSpPr/>
          <p:nvPr/>
        </p:nvGrpSpPr>
        <p:grpSpPr>
          <a:xfrm>
            <a:off x="899592" y="2486793"/>
            <a:ext cx="7682174" cy="3523907"/>
            <a:chOff x="395288" y="2060575"/>
            <a:chExt cx="8180387" cy="3816797"/>
          </a:xfrm>
        </p:grpSpPr>
        <p:sp>
          <p:nvSpPr>
            <p:cNvPr id="36" name="AutoShape 31"/>
            <p:cNvSpPr>
              <a:spLocks noChangeArrowheads="1"/>
            </p:cNvSpPr>
            <p:nvPr/>
          </p:nvSpPr>
          <p:spPr bwMode="auto">
            <a:xfrm>
              <a:off x="395288" y="2060575"/>
              <a:ext cx="2592387" cy="792163"/>
            </a:xfrm>
            <a:prstGeom prst="roundRect">
              <a:avLst>
                <a:gd name="adj" fmla="val 16667"/>
              </a:avLst>
            </a:prstGeom>
            <a:solidFill>
              <a:schemeClr val="bg2">
                <a:lumMod val="50000"/>
              </a:schemeClr>
            </a:solidFill>
            <a:ln w="31750" algn="ctr">
              <a:noFill/>
              <a:round/>
              <a:headEnd/>
              <a:tailEnd/>
            </a:ln>
            <a:effectLst>
              <a:outerShdw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GB" sz="2000" b="1" dirty="0" err="1" smtClean="0">
                  <a:solidFill>
                    <a:schemeClr val="bg1"/>
                  </a:solidFill>
                  <a:latin typeface="Calibri" pitchFamily="34" charset="0"/>
                </a:rPr>
                <a:t>Pagamentos</a:t>
              </a:r>
              <a:r>
                <a:rPr lang="en-GB" sz="2000" b="1" dirty="0" smtClean="0">
                  <a:solidFill>
                    <a:schemeClr val="bg1"/>
                  </a:solidFill>
                  <a:latin typeface="Calibri" pitchFamily="34" charset="0"/>
                </a:rPr>
                <a:t> </a:t>
              </a:r>
              <a:r>
                <a:rPr lang="en-GB" sz="2000" b="1" dirty="0" err="1" smtClean="0">
                  <a:solidFill>
                    <a:schemeClr val="bg1"/>
                  </a:solidFill>
                  <a:latin typeface="Calibri" pitchFamily="34" charset="0"/>
                </a:rPr>
                <a:t>Diretos</a:t>
              </a:r>
              <a:endParaRPr lang="en-GB" sz="20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7" name="AutoShape 33"/>
            <p:cNvSpPr>
              <a:spLocks noChangeArrowheads="1"/>
            </p:cNvSpPr>
            <p:nvPr/>
          </p:nvSpPr>
          <p:spPr bwMode="auto">
            <a:xfrm>
              <a:off x="3132138" y="2060575"/>
              <a:ext cx="2663825" cy="792163"/>
            </a:xfrm>
            <a:prstGeom prst="roundRect">
              <a:avLst>
                <a:gd name="adj" fmla="val 16667"/>
              </a:avLst>
            </a:prstGeom>
            <a:solidFill>
              <a:schemeClr val="bg2">
                <a:lumMod val="50000"/>
              </a:schemeClr>
            </a:solidFill>
            <a:ln w="31750" algn="ctr">
              <a:noFill/>
              <a:round/>
              <a:headEnd/>
              <a:tailEnd/>
            </a:ln>
            <a:effectLst>
              <a:outerShdw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GB" sz="2000" b="1" dirty="0" err="1" smtClean="0">
                  <a:solidFill>
                    <a:schemeClr val="bg1"/>
                  </a:solidFill>
                  <a:latin typeface="Calibri" pitchFamily="34" charset="0"/>
                </a:rPr>
                <a:t>Medidas</a:t>
              </a:r>
              <a:r>
                <a:rPr lang="en-GB" sz="2000" b="1" dirty="0" smtClean="0">
                  <a:solidFill>
                    <a:schemeClr val="bg1"/>
                  </a:solidFill>
                  <a:latin typeface="Calibri" pitchFamily="34" charset="0"/>
                </a:rPr>
                <a:t> de Mercado</a:t>
              </a:r>
              <a:endParaRPr lang="en-GB" sz="20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8" name="AutoShape 34"/>
            <p:cNvSpPr>
              <a:spLocks noChangeArrowheads="1"/>
            </p:cNvSpPr>
            <p:nvPr/>
          </p:nvSpPr>
          <p:spPr bwMode="auto">
            <a:xfrm>
              <a:off x="5911850" y="2060575"/>
              <a:ext cx="2663825" cy="792163"/>
            </a:xfrm>
            <a:prstGeom prst="roundRect">
              <a:avLst>
                <a:gd name="adj" fmla="val 16667"/>
              </a:avLst>
            </a:prstGeom>
            <a:solidFill>
              <a:schemeClr val="bg2">
                <a:lumMod val="50000"/>
              </a:schemeClr>
            </a:solidFill>
            <a:ln w="31750" algn="ctr">
              <a:noFill/>
              <a:round/>
              <a:headEnd/>
              <a:tailEnd/>
            </a:ln>
            <a:effectLst>
              <a:outerShdw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GB" sz="2000" b="1" dirty="0" err="1" smtClean="0">
                  <a:solidFill>
                    <a:schemeClr val="bg1"/>
                  </a:solidFill>
                  <a:latin typeface="Calibri" pitchFamily="34" charset="0"/>
                </a:rPr>
                <a:t>Desenvolvimento</a:t>
              </a:r>
              <a:r>
                <a:rPr lang="en-GB" sz="2000" b="1" dirty="0" smtClean="0">
                  <a:solidFill>
                    <a:schemeClr val="bg1"/>
                  </a:solidFill>
                  <a:latin typeface="Calibri" pitchFamily="34" charset="0"/>
                </a:rPr>
                <a:t> Rural</a:t>
              </a:r>
              <a:endParaRPr lang="en-GB" sz="20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0" name="AutoShape 31"/>
            <p:cNvSpPr>
              <a:spLocks noChangeArrowheads="1"/>
            </p:cNvSpPr>
            <p:nvPr/>
          </p:nvSpPr>
          <p:spPr bwMode="auto">
            <a:xfrm>
              <a:off x="670235" y="5373216"/>
              <a:ext cx="7587629" cy="504156"/>
            </a:xfrm>
            <a:prstGeom prst="roundRect">
              <a:avLst>
                <a:gd name="adj" fmla="val 16667"/>
              </a:avLst>
            </a:prstGeom>
            <a:solidFill>
              <a:srgbClr val="125B6C"/>
            </a:solidFill>
            <a:ln w="31750" algn="ctr">
              <a:noFill/>
              <a:round/>
              <a:headEnd/>
              <a:tailEnd/>
            </a:ln>
            <a:effectLst>
              <a:outerShdw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pt-PT" sz="2000" b="1" dirty="0">
                  <a:solidFill>
                    <a:schemeClr val="bg1"/>
                  </a:solidFill>
                  <a:latin typeface="Calibri" pitchFamily="34" charset="0"/>
                </a:rPr>
                <a:t>Regras de Financiamento, Gestão e Controlo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2063750" y="3681413"/>
              <a:ext cx="1439863" cy="647700"/>
            </a:xfrm>
            <a:prstGeom prst="ellipse">
              <a:avLst/>
            </a:prstGeom>
            <a:solidFill>
              <a:srgbClr val="993300"/>
            </a:solidFill>
            <a:ln>
              <a:solidFill>
                <a:srgbClr val="99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b="1" dirty="0" smtClean="0"/>
                <a:t>I </a:t>
              </a:r>
              <a:r>
                <a:rPr lang="en-GB" b="1" dirty="0" err="1" smtClean="0"/>
                <a:t>Pilar</a:t>
              </a:r>
              <a:endParaRPr lang="en-GB" b="1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5911850" y="3681413"/>
              <a:ext cx="1439863" cy="647700"/>
            </a:xfrm>
            <a:prstGeom prst="ellipse">
              <a:avLst/>
            </a:prstGeom>
            <a:solidFill>
              <a:srgbClr val="993300"/>
            </a:solidFill>
            <a:ln>
              <a:solidFill>
                <a:srgbClr val="99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b="1" dirty="0" smtClean="0"/>
                <a:t>II </a:t>
              </a:r>
              <a:r>
                <a:rPr lang="en-GB" b="1" dirty="0" err="1" smtClean="0"/>
                <a:t>Pilar</a:t>
              </a:r>
              <a:endParaRPr lang="en-GB" b="1" dirty="0"/>
            </a:p>
          </p:txBody>
        </p:sp>
        <p:sp>
          <p:nvSpPr>
            <p:cNvPr id="43" name="Up-Down Arrow 36"/>
            <p:cNvSpPr/>
            <p:nvPr/>
          </p:nvSpPr>
          <p:spPr>
            <a:xfrm rot="5400000">
              <a:off x="4392042" y="2997200"/>
              <a:ext cx="576064" cy="2016224"/>
            </a:xfrm>
            <a:prstGeom prst="upDownArrow">
              <a:avLst/>
            </a:prstGeom>
            <a:solidFill>
              <a:srgbClr val="C8B596"/>
            </a:solidFill>
            <a:ln>
              <a:solidFill>
                <a:srgbClr val="C8B59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en-GB" sz="1600" b="1" dirty="0" err="1" smtClean="0">
                  <a:solidFill>
                    <a:schemeClr val="tx1"/>
                  </a:solidFill>
                </a:rPr>
                <a:t>Flexibilidade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4" name="Straight Arrow Connector 38"/>
            <p:cNvCxnSpPr/>
            <p:nvPr/>
          </p:nvCxnSpPr>
          <p:spPr>
            <a:xfrm flipV="1">
              <a:off x="2970213" y="3033713"/>
              <a:ext cx="792162" cy="50323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39"/>
            <p:cNvCxnSpPr/>
            <p:nvPr/>
          </p:nvCxnSpPr>
          <p:spPr>
            <a:xfrm flipH="1" flipV="1">
              <a:off x="2046288" y="3009900"/>
              <a:ext cx="719137" cy="50323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2"/>
            <p:cNvCxnSpPr/>
            <p:nvPr/>
          </p:nvCxnSpPr>
          <p:spPr>
            <a:xfrm flipV="1">
              <a:off x="6651625" y="3033713"/>
              <a:ext cx="0" cy="50323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4464050" y="4365625"/>
              <a:ext cx="1547813" cy="93503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8"/>
            <p:cNvCxnSpPr/>
            <p:nvPr/>
          </p:nvCxnSpPr>
          <p:spPr>
            <a:xfrm flipH="1" flipV="1">
              <a:off x="2987675" y="4365625"/>
              <a:ext cx="1368425" cy="93503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aixaDeTexto 1"/>
          <p:cNvSpPr txBox="1"/>
          <p:nvPr/>
        </p:nvSpPr>
        <p:spPr>
          <a:xfrm>
            <a:off x="-972616" y="7647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2995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68470" y="1052736"/>
            <a:ext cx="3899474" cy="55206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0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PAC 2014-2020| Negociação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7</a:t>
            </a:fld>
            <a:endParaRPr lang="pt-PT"/>
          </a:p>
        </p:txBody>
      </p:sp>
      <p:grpSp>
        <p:nvGrpSpPr>
          <p:cNvPr id="2" name="Grupo 1"/>
          <p:cNvGrpSpPr/>
          <p:nvPr/>
        </p:nvGrpSpPr>
        <p:grpSpPr>
          <a:xfrm>
            <a:off x="629375" y="2564904"/>
            <a:ext cx="8119088" cy="2533757"/>
            <a:chOff x="629372" y="3313134"/>
            <a:chExt cx="8119088" cy="1900318"/>
          </a:xfrm>
        </p:grpSpPr>
        <p:sp>
          <p:nvSpPr>
            <p:cNvPr id="38" name="Rectângulo arredondado 37"/>
            <p:cNvSpPr/>
            <p:nvPr/>
          </p:nvSpPr>
          <p:spPr>
            <a:xfrm>
              <a:off x="629372" y="3341244"/>
              <a:ext cx="2634705" cy="653853"/>
            </a:xfrm>
            <a:prstGeom prst="roundRect">
              <a:avLst/>
            </a:prstGeom>
            <a:solidFill>
              <a:srgbClr val="93C3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Envelope financeiro Portugal 2014-2020</a:t>
              </a:r>
              <a:endParaRPr lang="pt-PT" sz="2000" b="1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" name="Rectângulo arredondado 38"/>
            <p:cNvSpPr/>
            <p:nvPr/>
          </p:nvSpPr>
          <p:spPr>
            <a:xfrm>
              <a:off x="3449299" y="3313134"/>
              <a:ext cx="5299161" cy="1900318"/>
            </a:xfrm>
            <a:prstGeom prst="roundRect">
              <a:avLst/>
            </a:prstGeom>
            <a:noFill/>
            <a:ln>
              <a:solidFill>
                <a:srgbClr val="3185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pt-PT" sz="2000" b="1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Pagamentos Diretos</a:t>
              </a:r>
              <a:r>
                <a:rPr lang="pt-PT" sz="20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: 4 438 milhões €</a:t>
              </a:r>
            </a:p>
            <a:p>
              <a:pPr marL="285750" indent="-285750">
                <a:spcBef>
                  <a:spcPts val="1200"/>
                </a:spcBef>
                <a:buFont typeface="Arial" panose="020B0604020202020204" pitchFamily="34" charset="0"/>
                <a:buChar char="•"/>
              </a:pPr>
              <a:r>
                <a:rPr lang="pt-PT" sz="2000" b="1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Desenvolvimento Rural</a:t>
              </a:r>
              <a:r>
                <a:rPr lang="pt-PT" sz="20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: 4 057,8 milhões €</a:t>
              </a:r>
            </a:p>
            <a:p>
              <a:pPr marL="742950" lvl="1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pt-PT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Continente: 3 583,1 milhões €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PT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R.A. Açores: 295,3 milhões €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PT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R.A. Madeira: 178,5 milhões €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469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ângulo 25"/>
          <p:cNvSpPr>
            <a:spLocks noChangeArrowheads="1"/>
          </p:cNvSpPr>
          <p:nvPr/>
        </p:nvSpPr>
        <p:spPr bwMode="auto">
          <a:xfrm>
            <a:off x="614909" y="2564904"/>
            <a:ext cx="7989547" cy="142653"/>
          </a:xfrm>
          <a:prstGeom prst="rect">
            <a:avLst/>
          </a:prstGeom>
          <a:solidFill>
            <a:srgbClr val="93C37B"/>
          </a:solidFill>
          <a:ln>
            <a:noFill/>
          </a:ln>
          <a:extLst/>
        </p:spPr>
        <p:txBody>
          <a:bodyPr rot="0" vert="horz" wrap="square" lIns="182880" tIns="45720" rIns="182880" bIns="45720" anchor="ctr" anchorCtr="0" upright="1">
            <a:noAutofit/>
          </a:bodyPr>
          <a:lstStyle/>
          <a:p>
            <a:pPr marL="935990">
              <a:spcBef>
                <a:spcPts val="600"/>
              </a:spcBef>
              <a:spcAft>
                <a:spcPts val="600"/>
              </a:spcAft>
            </a:pPr>
            <a:endParaRPr lang="pt-PT" sz="2400" dirty="0">
              <a:effectLst/>
              <a:latin typeface="Palatino Linotype"/>
              <a:ea typeface="Times New Roman"/>
              <a:cs typeface="Times New Roman"/>
            </a:endParaRPr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614902" y="2852936"/>
            <a:ext cx="4677178" cy="563696"/>
          </a:xfrm>
          <a:prstGeom prst="rect">
            <a:avLst/>
          </a:prstGeom>
          <a:solidFill>
            <a:srgbClr val="3185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10795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2400" b="1" dirty="0" smtClean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Desafios Nacionais</a:t>
            </a:r>
            <a:endParaRPr lang="pt-PT" sz="2400" b="1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8</a:t>
            </a:fld>
            <a:endParaRPr lang="pt-PT"/>
          </a:p>
        </p:txBody>
      </p:sp>
      <p:pic>
        <p:nvPicPr>
          <p:cNvPr id="7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1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Logos_Ministerio\Gov-MAM__usar_5,5c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38" y="6162901"/>
            <a:ext cx="3017398" cy="49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M:\Logos_Ministerio\GPP-logo__usar_2,4c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" y="6011324"/>
            <a:ext cx="1350341" cy="64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7D5C-2BCD-4EAA-8083-BEE006F8E806}" type="slidenum">
              <a:rPr lang="pt-PT" smtClean="0"/>
              <a:t>9</a:t>
            </a:fld>
            <a:endParaRPr lang="pt-PT"/>
          </a:p>
        </p:txBody>
      </p:sp>
      <p:sp>
        <p:nvSpPr>
          <p:cNvPr id="9" name="Rectângulo arredondado 8"/>
          <p:cNvSpPr/>
          <p:nvPr/>
        </p:nvSpPr>
        <p:spPr>
          <a:xfrm>
            <a:off x="467545" y="1772818"/>
            <a:ext cx="8064896" cy="4238508"/>
          </a:xfrm>
          <a:prstGeom prst="roundRect">
            <a:avLst/>
          </a:prstGeom>
          <a:noFill/>
          <a:ln>
            <a:solidFill>
              <a:srgbClr val="2461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Complexo agro-florestal</a:t>
            </a:r>
            <a:r>
              <a:rPr lang="pt-PT" sz="2000" dirty="0" smtClean="0">
                <a:solidFill>
                  <a:srgbClr val="5C5C5C"/>
                </a:solidFill>
                <a:latin typeface="Calibri" panose="020F0502020204030204" pitchFamily="34" charset="0"/>
              </a:rPr>
              <a:t>: território, economia e sociedade</a:t>
            </a:r>
          </a:p>
          <a:p>
            <a:pPr marL="727075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70% do território </a:t>
            </a:r>
          </a:p>
          <a:p>
            <a:pPr marL="727075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6% do PIB </a:t>
            </a:r>
          </a:p>
          <a:p>
            <a:pPr marL="727075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15% das exportações; 18% das importações</a:t>
            </a:r>
          </a:p>
          <a:p>
            <a:pPr marL="727075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11% do volume de trabalho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Diversidade estrutural</a:t>
            </a:r>
          </a:p>
          <a:p>
            <a:pPr marL="727075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Pequenas explorações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: presentes em todo o território, inclusão social, desenvolvimento local,  ambiente e recursos</a:t>
            </a:r>
          </a:p>
          <a:p>
            <a:pPr marL="727075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b="1" dirty="0" smtClean="0">
                <a:solidFill>
                  <a:srgbClr val="5C5C5C"/>
                </a:solidFill>
                <a:latin typeface="Calibri" panose="020F0502020204030204" pitchFamily="34" charset="0"/>
              </a:rPr>
              <a:t>Médias e grandes explorações</a:t>
            </a:r>
            <a:r>
              <a:rPr lang="pt-PT" dirty="0" smtClean="0">
                <a:solidFill>
                  <a:srgbClr val="5C5C5C"/>
                </a:solidFill>
                <a:latin typeface="Calibri" panose="020F0502020204030204" pitchFamily="34" charset="0"/>
              </a:rPr>
              <a:t>: competitividade, equilíbrio da balança comercial</a:t>
            </a:r>
            <a:r>
              <a:rPr lang="pt-PT" dirty="0">
                <a:solidFill>
                  <a:srgbClr val="5C5C5C"/>
                </a:solidFill>
                <a:latin typeface="Calibri" panose="020F0502020204030204" pitchFamily="34" charset="0"/>
              </a:rPr>
              <a:t>.</a:t>
            </a:r>
            <a:endParaRPr lang="pt-PT" sz="2000" dirty="0">
              <a:solidFill>
                <a:srgbClr val="5C5C5C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ângulo arredondado 7"/>
          <p:cNvSpPr/>
          <p:nvPr/>
        </p:nvSpPr>
        <p:spPr>
          <a:xfrm>
            <a:off x="168470" y="1052736"/>
            <a:ext cx="5195618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24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Complexo Agroflorestal</a:t>
            </a:r>
          </a:p>
          <a:p>
            <a:r>
              <a:rPr lang="pt-PT" sz="2400" b="1" dirty="0" smtClean="0">
                <a:solidFill>
                  <a:srgbClr val="31859C"/>
                </a:solidFill>
                <a:latin typeface="Calibri" panose="020F0502020204030204" pitchFamily="34" charset="0"/>
              </a:rPr>
              <a:t>em Portugal</a:t>
            </a:r>
          </a:p>
        </p:txBody>
      </p:sp>
    </p:spTree>
    <p:extLst>
      <p:ext uri="{BB962C8B-B14F-4D97-AF65-F5344CB8AC3E}">
        <p14:creationId xmlns:p14="http://schemas.microsoft.com/office/powerpoint/2010/main" val="207571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Personalizado 13">
      <a:dk1>
        <a:srgbClr val="004C4A"/>
      </a:dk1>
      <a:lt1>
        <a:srgbClr val="FFFFFF"/>
      </a:lt1>
      <a:dk2>
        <a:srgbClr val="681528"/>
      </a:dk2>
      <a:lt2>
        <a:srgbClr val="78B15B"/>
      </a:lt2>
      <a:accent1>
        <a:srgbClr val="E2EBEC"/>
      </a:accent1>
      <a:accent2>
        <a:srgbClr val="849A0A"/>
      </a:accent2>
      <a:accent3>
        <a:srgbClr val="339966"/>
      </a:accent3>
      <a:accent4>
        <a:srgbClr val="339933"/>
      </a:accent4>
      <a:accent5>
        <a:srgbClr val="849A0A"/>
      </a:accent5>
      <a:accent6>
        <a:srgbClr val="808000"/>
      </a:accent6>
      <a:hlink>
        <a:srgbClr val="D25814"/>
      </a:hlink>
      <a:folHlink>
        <a:srgbClr val="849A0A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orma de Onda">
  <a:themeElements>
    <a:clrScheme name="Personalizado 14">
      <a:dk1>
        <a:srgbClr val="004C4A"/>
      </a:dk1>
      <a:lt1>
        <a:srgbClr val="FFFFFF"/>
      </a:lt1>
      <a:dk2>
        <a:srgbClr val="681528"/>
      </a:dk2>
      <a:lt2>
        <a:srgbClr val="78B15B"/>
      </a:lt2>
      <a:accent1>
        <a:srgbClr val="9CBABE"/>
      </a:accent1>
      <a:accent2>
        <a:srgbClr val="849A0A"/>
      </a:accent2>
      <a:accent3>
        <a:srgbClr val="339966"/>
      </a:accent3>
      <a:accent4>
        <a:srgbClr val="339933"/>
      </a:accent4>
      <a:accent5>
        <a:srgbClr val="849A0A"/>
      </a:accent5>
      <a:accent6>
        <a:srgbClr val="808000"/>
      </a:accent6>
      <a:hlink>
        <a:srgbClr val="D25814"/>
      </a:hlink>
      <a:folHlink>
        <a:srgbClr val="849A0A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5169</TotalTime>
  <Words>3434</Words>
  <Application>Microsoft Office PowerPoint</Application>
  <PresentationFormat>Apresentação no Ecrã (4:3)</PresentationFormat>
  <Paragraphs>379</Paragraphs>
  <Slides>32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dos diapositivos</vt:lpstr>
      </vt:variant>
      <vt:variant>
        <vt:i4>32</vt:i4>
      </vt:variant>
    </vt:vector>
  </HeadingPairs>
  <TitlesOfParts>
    <vt:vector size="34" baseType="lpstr">
      <vt:lpstr>Forma de Onda</vt:lpstr>
      <vt:lpstr>1_Forma de Onda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Filipe Morais</dc:creator>
  <cp:lastModifiedBy>Manuela de Jesus Pereira  Condado</cp:lastModifiedBy>
  <cp:revision>208</cp:revision>
  <cp:lastPrinted>2014-10-15T15:05:39Z</cp:lastPrinted>
  <dcterms:created xsi:type="dcterms:W3CDTF">2014-05-25T20:35:41Z</dcterms:created>
  <dcterms:modified xsi:type="dcterms:W3CDTF">2014-10-16T07:55:25Z</dcterms:modified>
</cp:coreProperties>
</file>